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25"/>
  </p:notesMasterIdLst>
  <p:sldIdLst>
    <p:sldId id="258" r:id="rId7"/>
    <p:sldId id="280" r:id="rId8"/>
    <p:sldId id="498" r:id="rId9"/>
    <p:sldId id="261" r:id="rId10"/>
    <p:sldId id="262" r:id="rId11"/>
    <p:sldId id="545" r:id="rId12"/>
    <p:sldId id="538" r:id="rId13"/>
    <p:sldId id="539" r:id="rId14"/>
    <p:sldId id="540" r:id="rId15"/>
    <p:sldId id="541" r:id="rId16"/>
    <p:sldId id="542" r:id="rId17"/>
    <p:sldId id="543" r:id="rId18"/>
    <p:sldId id="544" r:id="rId19"/>
    <p:sldId id="427" r:id="rId20"/>
    <p:sldId id="271" r:id="rId21"/>
    <p:sldId id="272" r:id="rId22"/>
    <p:sldId id="279" r:id="rId23"/>
    <p:sldId id="44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0720" autoAdjust="0"/>
  </p:normalViewPr>
  <p:slideViewPr>
    <p:cSldViewPr snapToGrid="0">
      <p:cViewPr varScale="1">
        <p:scale>
          <a:sx n="87" d="100"/>
          <a:sy n="87" d="100"/>
        </p:scale>
        <p:origin x="901"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C25ED-88F0-4880-B1E8-1080466F16E9}" type="datetimeFigureOut">
              <a:rPr lang="en-IN" smtClean="0"/>
              <a:t>07-08-2020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7F6F8-C0FC-48D6-867E-F6EB12427F54}" type="slidenum">
              <a:rPr lang="en-IN" smtClean="0"/>
              <a:t>‹#›</a:t>
            </a:fld>
            <a:endParaRPr lang="en-IN"/>
          </a:p>
        </p:txBody>
      </p:sp>
    </p:spTree>
    <p:extLst>
      <p:ext uri="{BB962C8B-B14F-4D97-AF65-F5344CB8AC3E}">
        <p14:creationId xmlns:p14="http://schemas.microsoft.com/office/powerpoint/2010/main" val="1281320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Feign is another part of the </a:t>
            </a:r>
            <a:r>
              <a:rPr lang="en-US" sz="1200" dirty="0" err="1"/>
              <a:t>NetFlix</a:t>
            </a:r>
            <a:r>
              <a:rPr lang="en-US" sz="1200" dirty="0"/>
              <a:t> OSS library that is easily usable within Spring Cloud.  It allows you to write calls to RESTful services using a declarative style, which results in no actual implementation code.  Just to be clear we are not talking about writing the server side here, we're talking about the client side code that calls the server side</a:t>
            </a:r>
          </a:p>
          <a:p>
            <a:pPr lvl="0"/>
            <a:r>
              <a:rPr lang="en-US" sz="1200" dirty="0"/>
              <a:t>Now you can tell that I'm a Spring advocate and one of the technologies we have in Spring to call a REST service is the </a:t>
            </a:r>
            <a:r>
              <a:rPr lang="en-US" sz="1200" dirty="0" err="1"/>
              <a:t>RestTemplate</a:t>
            </a:r>
            <a:r>
              <a:rPr lang="en-US" sz="1200" dirty="0"/>
              <a:t>.  And it is great!  I've used it all the time, and it is wonderfully simple.  But depending on what you are doing, this Feign declarative client is even easier!</a:t>
            </a:r>
          </a:p>
          <a:p>
            <a:pPr lvl="0"/>
            <a:r>
              <a:rPr lang="en-US" sz="1200" dirty="0"/>
              <a:t>And as mentioned, Feign is part of </a:t>
            </a:r>
            <a:r>
              <a:rPr lang="en-US" sz="1200" dirty="0" err="1"/>
              <a:t>NetFlix</a:t>
            </a:r>
            <a:r>
              <a:rPr lang="en-US" sz="1200" dirty="0"/>
              <a:t> OSS.  Spring Cloud is just making it easier to consume.</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6</a:t>
            </a:fld>
            <a:endParaRPr lang="en-IN"/>
          </a:p>
        </p:txBody>
      </p:sp>
    </p:spTree>
    <p:extLst>
      <p:ext uri="{BB962C8B-B14F-4D97-AF65-F5344CB8AC3E}">
        <p14:creationId xmlns:p14="http://schemas.microsoft.com/office/powerpoint/2010/main" val="156485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So first, here is an example of a garden-variety </a:t>
            </a:r>
            <a:r>
              <a:rPr lang="en-US" sz="1200" dirty="0" err="1"/>
              <a:t>RestTemplate</a:t>
            </a:r>
            <a:r>
              <a:rPr lang="en-US" sz="1200" dirty="0"/>
              <a:t> that has been part of the Spring framework for the last 6 or 7 years.  In the first line we obtain a </a:t>
            </a:r>
            <a:r>
              <a:rPr lang="en-US" sz="1200" dirty="0" err="1"/>
              <a:t>RestTemplate</a:t>
            </a:r>
            <a:r>
              <a:rPr lang="en-US" sz="1200" dirty="0"/>
              <a:t>, you can do this by dependency injection instead, probably better that way.  The next line is a String that represents the URL that we wish to call.  Notice that placeholder; we could easily hard-code or string concatenate the ID we want to substitute into the URL but having a placeholder allows for URL encoding.  The final line, we use </a:t>
            </a:r>
            <a:r>
              <a:rPr lang="en-US" sz="1200" dirty="0" err="1"/>
              <a:t>getForObject</a:t>
            </a:r>
            <a:r>
              <a:rPr lang="en-US" sz="1200" dirty="0"/>
              <a:t>.  This results in an HTTP GET call to the URL supplied in the first parameter.  </a:t>
            </a:r>
          </a:p>
          <a:p>
            <a:pPr lvl="0"/>
            <a:r>
              <a:rPr lang="en-US" sz="1200" dirty="0"/>
              <a:t>The second parameter tells the Template what data type we expect to be returned to is, and this is part of what makes the template so powerful.  The template will instantiate an object of this class and populate it based on the returned result.  The result could be JSON, XML, or some other format, and as long as we have a JAR on the </a:t>
            </a:r>
            <a:r>
              <a:rPr lang="en-US" sz="1200" dirty="0" err="1"/>
              <a:t>classpath</a:t>
            </a:r>
            <a:r>
              <a:rPr lang="en-US" sz="1200" dirty="0"/>
              <a:t> that can serve to interpret that format, the template will automatically use a correct </a:t>
            </a:r>
            <a:r>
              <a:rPr lang="en-US" sz="1200" dirty="0" err="1"/>
              <a:t>HttpMessageConverter</a:t>
            </a:r>
            <a:r>
              <a:rPr lang="en-US" sz="1200" dirty="0"/>
              <a:t> to handle all of the conversion.  This is great!  Notice there is nothing in this code to say whether we want JSON, or XML or Google Protocol Buffers, or anything else.</a:t>
            </a:r>
          </a:p>
          <a:p>
            <a:pPr lvl="0"/>
            <a:r>
              <a:rPr lang="en-US" sz="1200" dirty="0"/>
              <a:t>The last parameter is the argument to be substituted into the placeholder in the URL string.  The template will take care of the URL encoding.</a:t>
            </a:r>
          </a:p>
          <a:p>
            <a:pPr lvl="0"/>
            <a:r>
              <a:rPr lang="en-US" sz="1200" dirty="0"/>
              <a:t>The end result is that we get a fully populated </a:t>
            </a:r>
            <a:r>
              <a:rPr lang="en-US" sz="1200" dirty="0" err="1"/>
              <a:t>Sku</a:t>
            </a:r>
            <a:r>
              <a:rPr lang="en-US" sz="1200" dirty="0"/>
              <a:t> object.</a:t>
            </a:r>
          </a:p>
          <a:p>
            <a:pPr lvl="0"/>
            <a:r>
              <a:rPr lang="en-US" sz="1200" dirty="0"/>
              <a:t>Now this code is quick, simple and easy, and I've done stuff like this for years, but if you think about it, I still have to actually WRITE this code, and if I'm committed to unit testing, I need to write a unit test to cover these lines.  In fact I'll probably use DI on that </a:t>
            </a:r>
            <a:r>
              <a:rPr lang="en-US" sz="1200" dirty="0" err="1"/>
              <a:t>RestTemplate</a:t>
            </a:r>
            <a:r>
              <a:rPr lang="en-US" sz="1200" dirty="0"/>
              <a:t> to make it easier to inject a stub or mock for testing purposes.</a:t>
            </a:r>
          </a:p>
          <a:p>
            <a:pPr lvl="0"/>
            <a:r>
              <a:rPr lang="en-US" sz="1200" dirty="0"/>
              <a:t>All in all, this really isn't bad at all.  But what if we could do something simpler....</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7</a:t>
            </a:fld>
            <a:endParaRPr lang="en-IN"/>
          </a:p>
        </p:txBody>
      </p:sp>
    </p:spTree>
    <p:extLst>
      <p:ext uri="{BB962C8B-B14F-4D97-AF65-F5344CB8AC3E}">
        <p14:creationId xmlns:p14="http://schemas.microsoft.com/office/powerpoint/2010/main" val="4223883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Well Feign is an alternative to a technology like the </a:t>
            </a:r>
            <a:r>
              <a:rPr lang="en-US" sz="1200" dirty="0" err="1"/>
              <a:t>RestTemplate</a:t>
            </a:r>
            <a:r>
              <a:rPr lang="en-US" sz="1200" dirty="0"/>
              <a:t>.</a:t>
            </a:r>
          </a:p>
          <a:p>
            <a:pPr lvl="0"/>
            <a:r>
              <a:rPr lang="en-US" sz="1200" dirty="0"/>
              <a:t>It's a lot easier, but it takes a bit of explaining to understand how it works, so pay careful attention to the next few minutes of lecture here.</a:t>
            </a:r>
          </a:p>
          <a:p>
            <a:pPr lvl="0"/>
            <a:r>
              <a:rPr lang="en-US" sz="1200" dirty="0"/>
              <a:t>You work with Feign by defining one or more Java INTERFACES for your REST client code.  Not classes, but interfaces.  Within these interfaces you define method signatures for the REST calls that you want to make.  So for example if you wanted to call a remote </a:t>
            </a:r>
            <a:r>
              <a:rPr lang="en-US" sz="1200" dirty="0" err="1"/>
              <a:t>Sku</a:t>
            </a:r>
            <a:r>
              <a:rPr lang="en-US" sz="1200" dirty="0"/>
              <a:t> lookup service, you would probably write a method that took a String parameter and returned a </a:t>
            </a:r>
            <a:r>
              <a:rPr lang="en-US" sz="1200" dirty="0" err="1"/>
              <a:t>Sku</a:t>
            </a:r>
            <a:r>
              <a:rPr lang="en-US" sz="1200" dirty="0"/>
              <a:t>.  If you wanted to look up a state, the method signature would take a String state abbreviation and return a State object.</a:t>
            </a:r>
          </a:p>
          <a:p>
            <a:pPr lvl="0"/>
            <a:r>
              <a:rPr lang="en-US" sz="1200" dirty="0"/>
              <a:t>Next, you annotate the interface with a Feign annotation that describes the actual service to call.</a:t>
            </a:r>
          </a:p>
          <a:p>
            <a:pPr lvl="0"/>
            <a:r>
              <a:rPr lang="en-US" sz="1200" dirty="0"/>
              <a:t>Next, you annotate the individual methods with Spring MVC </a:t>
            </a:r>
            <a:r>
              <a:rPr lang="en-US" sz="1200" dirty="0" err="1"/>
              <a:t>annotions</a:t>
            </a:r>
            <a:r>
              <a:rPr lang="en-US" sz="1200" dirty="0"/>
              <a:t> that describe how the service is defined on the server side.  This part is actually pluggable, you could use JAX/RS annotations here, but I'll show you Spring MVC and I think it will make sense.</a:t>
            </a:r>
          </a:p>
          <a:p>
            <a:pPr lvl="0"/>
            <a:r>
              <a:rPr lang="en-US" sz="1200" dirty="0"/>
              <a:t>That's It as far as what you code!  Now at runtime, when the application starts, it will notice that you have Feign interfaces defined.  During the application startup, Feign will automatically provide implementations of the interfaces that you've defined.  These automatic implementations will contain all the code to make the remote calls and handle the response.</a:t>
            </a:r>
          </a:p>
          <a:p>
            <a:pPr lvl="0"/>
            <a:r>
              <a:rPr lang="en-US" sz="1200" dirty="0"/>
              <a:t>To actually use these implementations, just dependency inject these interfaces wherever you need them.</a:t>
            </a:r>
          </a:p>
          <a:p>
            <a:pPr lvl="0"/>
            <a:r>
              <a:rPr lang="en-US" sz="1200" dirty="0"/>
              <a:t>Let me show you an example.</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8</a:t>
            </a:fld>
            <a:endParaRPr lang="en-IN"/>
          </a:p>
        </p:txBody>
      </p:sp>
    </p:spTree>
    <p:extLst>
      <p:ext uri="{BB962C8B-B14F-4D97-AF65-F5344CB8AC3E}">
        <p14:creationId xmlns:p14="http://schemas.microsoft.com/office/powerpoint/2010/main" val="2199397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Take a look at this code.  First, notice that this is an INTERFACE, not a class.</a:t>
            </a:r>
          </a:p>
          <a:p>
            <a:pPr lvl="0"/>
            <a:r>
              <a:rPr lang="en-US" sz="1200" dirty="0"/>
              <a:t>Next, look at the @</a:t>
            </a:r>
            <a:r>
              <a:rPr lang="en-US" sz="1200" dirty="0" err="1"/>
              <a:t>FeignClient</a:t>
            </a:r>
            <a:r>
              <a:rPr lang="en-US" sz="1200" dirty="0"/>
              <a:t> annotation.  This marks this interface for special use by Feign.  Notice that we have provided the URL to call, this is the base URL of the service.  A bit later we will replace this with the client ID known to Eureka, but for right now to make it easier to picture, lets go with hard-coding.  Looks like we will be calling some kind of warehouse service.</a:t>
            </a:r>
          </a:p>
          <a:p>
            <a:pPr lvl="0"/>
            <a:r>
              <a:rPr lang="en-US" sz="1200" dirty="0"/>
              <a:t>Now look at the first method.  The name of the method isn't relevant, but the parameters and return type are.  This method takes no parameters and is expected to return a List of Item objects.  The critical piece is the @</a:t>
            </a:r>
            <a:r>
              <a:rPr lang="en-US" sz="1200" dirty="0" err="1"/>
              <a:t>RequestMapping</a:t>
            </a:r>
            <a:r>
              <a:rPr lang="en-US" sz="1200" dirty="0"/>
              <a:t> annotation.  This is a standard Spring MVC annotation that has been in the framework for 7 or 8 years.  It is ordinarily used on the server side to explain what kind of HTTP requests a controller method should respond to.  Well here it is used on the client side to describe to Feign that it needs to make a GET HTTP call to the /inventory resource.  Again this is client side, we're just using these annotation to describe what the call looks like.  </a:t>
            </a:r>
          </a:p>
          <a:p>
            <a:pPr lvl="0"/>
            <a:r>
              <a:rPr lang="en-US" sz="1200" dirty="0"/>
              <a:t>Look at the next method.  It represents a POST request to /inventory/</a:t>
            </a:r>
            <a:r>
              <a:rPr lang="en-US" sz="1200" dirty="0" err="1"/>
              <a:t>sku</a:t>
            </a:r>
            <a:r>
              <a:rPr lang="en-US" sz="1200" dirty="0"/>
              <a:t>, where </a:t>
            </a:r>
            <a:r>
              <a:rPr lang="en-US" sz="1200" dirty="0" err="1"/>
              <a:t>sku</a:t>
            </a:r>
            <a:r>
              <a:rPr lang="en-US" sz="1200" dirty="0"/>
              <a:t> is variable, the body is expected to contain a JSON representation of an Item object.  It is not intended to return a result when it is successful.</a:t>
            </a:r>
          </a:p>
          <a:p>
            <a:pPr lvl="0"/>
            <a:r>
              <a:rPr lang="en-US" sz="1200" dirty="0"/>
              <a:t>So you can see here we use the method signature and annotations to simply describe the API that we will be calling into.  It's probably worth pointing out here that the server side does not have to be written in Spring MVC, or even Java!  This code will work just fine even if we were calling a .NET client.</a:t>
            </a:r>
          </a:p>
          <a:p>
            <a:pPr lvl="0"/>
            <a:r>
              <a:rPr lang="en-US" sz="1200" dirty="0"/>
              <a:t>Another point – We did not need to include any extra dependencies to make this work; the Feign libraries are already present in the Spring Cloud dependencies.</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9</a:t>
            </a:fld>
            <a:endParaRPr lang="en-IN"/>
          </a:p>
        </p:txBody>
      </p:sp>
    </p:spTree>
    <p:extLst>
      <p:ext uri="{BB962C8B-B14F-4D97-AF65-F5344CB8AC3E}">
        <p14:creationId xmlns:p14="http://schemas.microsoft.com/office/powerpoint/2010/main" val="1932924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Now a moment ago I said that all you had to do was code the interfaces.  Actually, there is one other task; Enable Feign functionality via the @</a:t>
            </a:r>
            <a:r>
              <a:rPr lang="en-US" sz="1200" dirty="0" err="1"/>
              <a:t>EnableFeignClients</a:t>
            </a:r>
            <a:r>
              <a:rPr lang="en-US" sz="1200" dirty="0"/>
              <a:t> annotation.</a:t>
            </a:r>
          </a:p>
          <a:p>
            <a:pPr lvl="0"/>
            <a:r>
              <a:rPr lang="en-US" sz="1200" dirty="0"/>
              <a:t>THAT'S IT!  When the application starts up, the Feign libraries will see the annotations and provide runtime implementations of exactly what you told it to build.</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10</a:t>
            </a:fld>
            <a:endParaRPr lang="en-IN"/>
          </a:p>
        </p:txBody>
      </p:sp>
    </p:spTree>
    <p:extLst>
      <p:ext uri="{BB962C8B-B14F-4D97-AF65-F5344CB8AC3E}">
        <p14:creationId xmlns:p14="http://schemas.microsoft.com/office/powerpoint/2010/main" val="4179029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Here is an illustration to describe it better.  Before the application is running, what you would see in your codebase are the interfaces annotated with the Feign clients.  This is what you would see checked into source control too.</a:t>
            </a:r>
          </a:p>
          <a:p>
            <a:pPr lvl="0"/>
            <a:r>
              <a:rPr lang="en-US" sz="1200" dirty="0"/>
              <a:t>But when you run the application, Feign takes over and automatically provides a runtime implementation – illustrated here by the blue box.</a:t>
            </a:r>
          </a:p>
          <a:p>
            <a:pPr lvl="0"/>
            <a:r>
              <a:rPr lang="en-US" sz="1200" dirty="0"/>
              <a:t>One thing to make clear, this is not “code generation”.  Code generation means that some tool is generating code, and we have to store it and maintain it.  This is an automatic implementation of an interface provided at startup time, no storage necessary.</a:t>
            </a:r>
          </a:p>
          <a:p>
            <a:pPr lvl="0"/>
            <a:r>
              <a:rPr lang="en-US" sz="1200" dirty="0"/>
              <a:t>Now to use such a service, you would @</a:t>
            </a:r>
            <a:r>
              <a:rPr lang="en-US" sz="1200" dirty="0" err="1"/>
              <a:t>Autowire</a:t>
            </a:r>
            <a:r>
              <a:rPr lang="en-US" sz="1200" dirty="0"/>
              <a:t> it as a dependency into your other classes the same as any other dependency.  Hopefully, you are coding to interfaces anyway and basing your dependency injection on interface types rather than concrete classes.  If not, there are quite a few good resources out there that will explain why you should be coding to interfaces, so I won't go into it here.</a:t>
            </a:r>
          </a:p>
          <a:p>
            <a:pPr lvl="0"/>
            <a:r>
              <a:rPr lang="en-US" sz="1200" dirty="0"/>
              <a:t>One point: earlier I mentioned that using the </a:t>
            </a:r>
            <a:r>
              <a:rPr lang="en-US" sz="1200" dirty="0" err="1"/>
              <a:t>RestTemplate</a:t>
            </a:r>
            <a:r>
              <a:rPr lang="en-US" sz="1200" dirty="0"/>
              <a:t> would require Unit testing.  The nice thing with Feign is that I have eliminated the unit testing, simply because I have no code to test!  However, with both approaches, I still should perform INTEGRATION testing to make sure all of my pieces work together correctly</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11</a:t>
            </a:fld>
            <a:endParaRPr lang="en-IN"/>
          </a:p>
        </p:txBody>
      </p:sp>
    </p:spTree>
    <p:extLst>
      <p:ext uri="{BB962C8B-B14F-4D97-AF65-F5344CB8AC3E}">
        <p14:creationId xmlns:p14="http://schemas.microsoft.com/office/powerpoint/2010/main" val="3897053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t>Now a moment ago I illustrated a hard-coded URL in the @</a:t>
            </a:r>
            <a:r>
              <a:rPr lang="en-US" sz="1200" dirty="0" err="1"/>
              <a:t>FeignClient</a:t>
            </a:r>
            <a:r>
              <a:rPr lang="en-US" sz="1200" dirty="0"/>
              <a:t> annotation, and that value would work – assuming it </a:t>
            </a:r>
            <a:r>
              <a:rPr lang="en-US" sz="1200" dirty="0" err="1"/>
              <a:t>refered</a:t>
            </a:r>
            <a:r>
              <a:rPr lang="en-US" sz="1200" dirty="0"/>
              <a:t> to a valid server.  I think you can see from the “localhost:8080” that this is probably not a viable solution in most cases.</a:t>
            </a:r>
          </a:p>
          <a:p>
            <a:pPr lvl="0"/>
            <a:r>
              <a:rPr lang="en-US" sz="1200" dirty="0"/>
              <a:t>So instead, what we can do is replace this with the same “Client ID” values that we get from Eureka.  All of the eureka clients report in with their relevant identifiers, and we simply indicate which one we are looking for in the annotation.  Now we don't have any hard coded configuration at all.  I'd say this service discovery concept is working out nicely.  </a:t>
            </a:r>
          </a:p>
          <a:p>
            <a:pPr lvl="0"/>
            <a:r>
              <a:rPr lang="en-US" sz="1200" dirty="0"/>
              <a:t>Just to remind you: that value of “WAREHOUSE” comes from Eureka, and Eureka gets it from the client when it registers.  And to remind you of how we did that a few chapters back – in the configuration file we specified the spring application name, and this value gets used by Eureka as the client value.  Eureka just happens to make all of the client values uppercase, but in theory if a different service discovery mechanism was used this might not happen.</a:t>
            </a:r>
          </a:p>
          <a:p>
            <a:pPr lvl="0"/>
            <a:r>
              <a:rPr lang="en-US" sz="1200" dirty="0"/>
              <a:t>The other bit you can't see here is that Ribbon is automatically enabled.  Ribbon is going to automatically load-balance between the clients in the same pools.</a:t>
            </a:r>
          </a:p>
          <a:p>
            <a:pPr lvl="0"/>
            <a:r>
              <a:rPr lang="en-US" sz="1200" dirty="0"/>
              <a:t>So Eureka handles configuring of the servers we are calling, Ribbon handles load-balancing, and Feign handles the code.  Before long we are going to run out of work to do!</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12</a:t>
            </a:fld>
            <a:endParaRPr lang="en-IN"/>
          </a:p>
        </p:txBody>
      </p:sp>
    </p:spTree>
    <p:extLst>
      <p:ext uri="{BB962C8B-B14F-4D97-AF65-F5344CB8AC3E}">
        <p14:creationId xmlns:p14="http://schemas.microsoft.com/office/powerpoint/2010/main" val="107917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One final note on the dependency requirements – when we went through the other libraries like config server, eureka, ribbon and what-not, you may remember that I began by telling you what dependency you needed to add to get it to work.</a:t>
            </a:r>
          </a:p>
          <a:p>
            <a:pPr lvl="0"/>
            <a:r>
              <a:rPr lang="en-US" dirty="0">
                <a:latin typeface="Albany" pitchFamily="18"/>
                <a:cs typeface="Tahoma" pitchFamily="2"/>
              </a:rPr>
              <a:t>Well with Feign, you'll find that the annotations that we have seen -- @</a:t>
            </a:r>
            <a:r>
              <a:rPr lang="en-US" dirty="0" err="1">
                <a:latin typeface="Albany" pitchFamily="18"/>
                <a:cs typeface="Tahoma" pitchFamily="2"/>
              </a:rPr>
              <a:t>FeignClient</a:t>
            </a:r>
            <a:r>
              <a:rPr lang="en-US" dirty="0">
                <a:latin typeface="Albany" pitchFamily="18"/>
                <a:cs typeface="Tahoma" pitchFamily="2"/>
              </a:rPr>
              <a:t> and @</a:t>
            </a:r>
            <a:r>
              <a:rPr lang="en-US" dirty="0" err="1">
                <a:latin typeface="Albany" pitchFamily="18"/>
                <a:cs typeface="Tahoma" pitchFamily="2"/>
              </a:rPr>
              <a:t>EnableFeignClients</a:t>
            </a:r>
            <a:r>
              <a:rPr lang="en-US" dirty="0">
                <a:latin typeface="Albany" pitchFamily="18"/>
                <a:cs typeface="Tahoma" pitchFamily="2"/>
              </a:rPr>
              <a:t> – don't actually require any additional dependency at compile time.  But they will require this spring-cloud-starter-feign dependency at runtime.  There's no particular need to mark it as runtime only, the only reason I bring it to your attention is because it is a departure from the normal pattern.</a:t>
            </a:r>
          </a:p>
          <a:p>
            <a:endParaRPr lang="en-IN" dirty="0"/>
          </a:p>
        </p:txBody>
      </p:sp>
      <p:sp>
        <p:nvSpPr>
          <p:cNvPr id="4" name="Slide Number Placeholder 3"/>
          <p:cNvSpPr>
            <a:spLocks noGrp="1"/>
          </p:cNvSpPr>
          <p:nvPr>
            <p:ph type="sldNum" sz="quarter" idx="5"/>
          </p:nvPr>
        </p:nvSpPr>
        <p:spPr/>
        <p:txBody>
          <a:bodyPr/>
          <a:lstStyle/>
          <a:p>
            <a:fld id="{7997F6F8-C0FC-48D6-867E-F6EB12427F54}" type="slidenum">
              <a:rPr lang="en-IN" smtClean="0"/>
              <a:t>13</a:t>
            </a:fld>
            <a:endParaRPr lang="en-IN"/>
          </a:p>
        </p:txBody>
      </p:sp>
    </p:spTree>
    <p:extLst>
      <p:ext uri="{BB962C8B-B14F-4D97-AF65-F5344CB8AC3E}">
        <p14:creationId xmlns:p14="http://schemas.microsoft.com/office/powerpoint/2010/main" val="1781758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a:solidFill>
                  <a:srgbClr val="000000"/>
                </a:solidFill>
                <a:latin typeface="Calibri" pitchFamily="18"/>
                <a:ea typeface="ＭＳ Ｐゴシック" pitchFamily="2"/>
              </a:rPr>
              <a:t>.</a:t>
            </a:r>
            <a:endParaRPr lang="en-US" sz="120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7997F6F8-C0FC-48D6-867E-F6EB12427F54}" type="slidenum">
              <a:rPr lang="en-IN" smtClean="0"/>
              <a:t>14</a:t>
            </a:fld>
            <a:endParaRPr lang="en-IN"/>
          </a:p>
        </p:txBody>
      </p:sp>
    </p:spTree>
    <p:extLst>
      <p:ext uri="{BB962C8B-B14F-4D97-AF65-F5344CB8AC3E}">
        <p14:creationId xmlns:p14="http://schemas.microsoft.com/office/powerpoint/2010/main" val="39908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Client Side Load Balancing With Feign</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Runtime Implementations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35861"/>
            <a:ext cx="10426338" cy="4093428"/>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 scans for @</a:t>
            </a:r>
            <a:r>
              <a:rPr lang="en-US" sz="2000" dirty="0" err="1">
                <a:solidFill>
                  <a:srgbClr val="000000"/>
                </a:solidFill>
                <a:latin typeface="IBM Plex Sans" panose="020B0503050203000203" pitchFamily="34" charset="0"/>
              </a:rPr>
              <a:t>FeignClients</a:t>
            </a:r>
            <a:endParaRPr lang="en-US" sz="2000" dirty="0">
              <a:solidFill>
                <a:srgbClr val="000000"/>
              </a:solidFill>
              <a:latin typeface="IBM Plex Sans" panose="020B0503050203000203" pitchFamily="34" charset="0"/>
            </a:endParaRPr>
          </a:p>
          <a:p>
            <a:pPr marL="800100" lvl="1" indent="-342900">
              <a:buFont typeface="Courier New" panose="02070309020205020404" pitchFamily="49" charset="0"/>
              <a:buChar char="o"/>
            </a:pPr>
            <a:r>
              <a:rPr lang="en-US" sz="2000" dirty="0">
                <a:solidFill>
                  <a:srgbClr val="000000"/>
                </a:solidFill>
                <a:latin typeface="IBM Plex Sans" panose="020B0503050203000203" pitchFamily="34" charset="0"/>
              </a:rPr>
              <a:t>Provides implementations at runtime</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That's it!</a:t>
            </a:r>
          </a:p>
          <a:p>
            <a:pPr marL="800100" lvl="1" indent="-342900">
              <a:buFont typeface="Courier New" panose="02070309020205020404" pitchFamily="49" charset="0"/>
              <a:buChar char="o"/>
            </a:pPr>
            <a:r>
              <a:rPr lang="en-US" sz="2000" dirty="0">
                <a:solidFill>
                  <a:srgbClr val="000000"/>
                </a:solidFill>
                <a:latin typeface="IBM Plex Sans" panose="020B0503050203000203" pitchFamily="34" charset="0"/>
              </a:rPr>
              <a:t>Implementations provided by Spring/Feign!</a:t>
            </a:r>
          </a:p>
        </p:txBody>
      </p:sp>
      <p:sp>
        <p:nvSpPr>
          <p:cNvPr id="21" name="TextBox 20">
            <a:extLst>
              <a:ext uri="{FF2B5EF4-FFF2-40B4-BE49-F238E27FC236}">
                <a16:creationId xmlns:a16="http://schemas.microsoft.com/office/drawing/2014/main" id="{1CF60FF3-4CFC-49A2-936E-9188F648FFF2}"/>
              </a:ext>
            </a:extLst>
          </p:cNvPr>
          <p:cNvSpPr txBox="1"/>
          <p:nvPr/>
        </p:nvSpPr>
        <p:spPr>
          <a:xfrm>
            <a:off x="1075506" y="2673536"/>
            <a:ext cx="7543044" cy="1968308"/>
          </a:xfrm>
          <a:prstGeom prst="rect">
            <a:avLst/>
          </a:prstGeom>
          <a:solidFill>
            <a:srgbClr val="FFFFCC"/>
          </a:solidFill>
          <a:ln w="0">
            <a:solidFill>
              <a:srgbClr val="000000"/>
            </a:solidFill>
            <a:prstDash val="solid"/>
          </a:ln>
        </p:spPr>
        <p:txBody>
          <a:bodyPr vert="horz" wrap="none" lIns="81000" tIns="40500" rIns="81000" bIns="40500" anchor="ctr" anchorCtr="0" compatLnSpc="0"/>
          <a:lstStyle/>
          <a:p>
            <a:pPr defTabSz="822960" hangingPunct="0"/>
            <a:r>
              <a:rPr lang="en-US" sz="1600">
                <a:solidFill>
                  <a:srgbClr val="666666"/>
                </a:solidFill>
                <a:latin typeface="IBM Plex Sans" panose="020B0503050203000203" pitchFamily="34" charset="0"/>
                <a:ea typeface="Monaco" pitchFamily="49"/>
                <a:cs typeface="Monaco" pitchFamily="49"/>
              </a:rPr>
              <a:t>@SpringBootApplication</a:t>
            </a:r>
          </a:p>
          <a:p>
            <a:pPr defTabSz="822960" hangingPunct="0"/>
            <a:r>
              <a:rPr lang="en-US" sz="1600" b="1">
                <a:solidFill>
                  <a:srgbClr val="666666"/>
                </a:solidFill>
                <a:latin typeface="IBM Plex Sans" panose="020B0503050203000203" pitchFamily="34" charset="0"/>
                <a:ea typeface="Monaco" pitchFamily="49"/>
                <a:cs typeface="Monaco" pitchFamily="49"/>
              </a:rPr>
              <a:t>@EnableFeignClients</a:t>
            </a:r>
          </a:p>
          <a:p>
            <a:pPr defTabSz="822960" hangingPunct="0"/>
            <a:r>
              <a:rPr lang="en-US" sz="1600">
                <a:solidFill>
                  <a:srgbClr val="7E0021"/>
                </a:solidFill>
                <a:latin typeface="IBM Plex Sans" panose="020B0503050203000203" pitchFamily="34" charset="0"/>
                <a:ea typeface="Monaco" pitchFamily="49"/>
                <a:cs typeface="Monaco" pitchFamily="49"/>
              </a:rPr>
              <a:t>public class</a:t>
            </a:r>
            <a:r>
              <a:rPr lang="en-US" sz="1600">
                <a:solidFill>
                  <a:srgbClr val="333333"/>
                </a:solidFill>
                <a:latin typeface="IBM Plex Sans" panose="020B0503050203000203" pitchFamily="34" charset="0"/>
                <a:ea typeface="Monaco" pitchFamily="49"/>
                <a:cs typeface="Monaco" pitchFamily="49"/>
              </a:rPr>
              <a:t> Application {</a:t>
            </a:r>
          </a:p>
          <a:p>
            <a:pPr defTabSz="822960" hangingPunct="0"/>
            <a:endParaRPr lang="en-US" sz="1600">
              <a:solidFill>
                <a:srgbClr val="333333"/>
              </a:solidFill>
              <a:latin typeface="IBM Plex Sans" panose="020B0503050203000203" pitchFamily="34" charset="0"/>
              <a:ea typeface="Monaco" pitchFamily="49"/>
              <a:cs typeface="Monaco" pitchFamily="49"/>
            </a:endParaRPr>
          </a:p>
          <a:p>
            <a:pPr defTabSz="822960" hangingPunct="0"/>
            <a:r>
              <a:rPr lang="en-US" sz="1600">
                <a:solidFill>
                  <a:srgbClr val="333333"/>
                </a:solidFill>
                <a:latin typeface="IBM Plex Sans" panose="020B0503050203000203" pitchFamily="34" charset="0"/>
                <a:ea typeface="Monaco" pitchFamily="49"/>
                <a:cs typeface="Monaco" pitchFamily="49"/>
              </a:rPr>
              <a:t>    ...</a:t>
            </a:r>
          </a:p>
          <a:p>
            <a:pPr defTabSz="822960" hangingPunct="0"/>
            <a:endParaRPr lang="en-US" sz="1600">
              <a:solidFill>
                <a:srgbClr val="333333"/>
              </a:solidFill>
              <a:latin typeface="IBM Plex Sans" panose="020B0503050203000203" pitchFamily="34" charset="0"/>
              <a:ea typeface="Monaco" pitchFamily="49"/>
              <a:cs typeface="Monaco" pitchFamily="49"/>
            </a:endParaRPr>
          </a:p>
          <a:p>
            <a:pPr defTabSz="822960" hangingPunct="0"/>
            <a:r>
              <a:rPr lang="en-US" sz="1600">
                <a:solidFill>
                  <a:srgbClr val="333333"/>
                </a:solidFill>
                <a:latin typeface="IBM Plex Sans" panose="020B0503050203000203" pitchFamily="34" charset="0"/>
                <a:ea typeface="Monaco" pitchFamily="49"/>
                <a:cs typeface="Monaco" pitchFamily="49"/>
              </a:rPr>
              <a:t>}</a:t>
            </a:r>
          </a:p>
        </p:txBody>
      </p:sp>
      <p:sp>
        <p:nvSpPr>
          <p:cNvPr id="22" name="Straight Connector 21">
            <a:extLst>
              <a:ext uri="{FF2B5EF4-FFF2-40B4-BE49-F238E27FC236}">
                <a16:creationId xmlns:a16="http://schemas.microsoft.com/office/drawing/2014/main" id="{2CD01AF4-8890-4FA4-B3E8-91A16304F4A7}"/>
              </a:ext>
            </a:extLst>
          </p:cNvPr>
          <p:cNvSpPr/>
          <p:nvPr/>
        </p:nvSpPr>
        <p:spPr>
          <a:xfrm flipH="1">
            <a:off x="3598494" y="2443180"/>
            <a:ext cx="2198340" cy="738072"/>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3" name="Rectangle 22">
            <a:extLst>
              <a:ext uri="{FF2B5EF4-FFF2-40B4-BE49-F238E27FC236}">
                <a16:creationId xmlns:a16="http://schemas.microsoft.com/office/drawing/2014/main" id="{2C92476A-891C-405A-9BBC-0095FDADD999}"/>
              </a:ext>
            </a:extLst>
          </p:cNvPr>
          <p:cNvSpPr/>
          <p:nvPr/>
        </p:nvSpPr>
        <p:spPr>
          <a:xfrm>
            <a:off x="5244414" y="2154821"/>
            <a:ext cx="3209544" cy="752003"/>
          </a:xfrm>
          <a:prstGeom prst="rect">
            <a:avLst/>
          </a:prstGeom>
          <a:solidFill>
            <a:srgbClr val="FFFFFF"/>
          </a:solidFill>
          <a:ln w="0">
            <a:solidFill>
              <a:srgbClr val="800000"/>
            </a:solidFill>
            <a:prstDash val="solid"/>
          </a:ln>
        </p:spPr>
        <p:txBody>
          <a:bodyPr vert="horz" wrap="none" lIns="81000" tIns="40500" rIns="81000" bIns="40500" anchor="ctr" anchorCtr="0" compatLnSpc="0"/>
          <a:lstStyle/>
          <a:p>
            <a:pPr algn="ctr" defTabSz="822960" hangingPunct="0"/>
            <a:r>
              <a:rPr lang="en-US" sz="1600">
                <a:solidFill>
                  <a:srgbClr val="800000"/>
                </a:solidFill>
                <a:latin typeface="IBM Plex Sans" panose="020B0503050203000203" pitchFamily="34" charset="0"/>
                <a:ea typeface="Microsoft YaHei" pitchFamily="2"/>
                <a:cs typeface="Mangal" pitchFamily="2"/>
              </a:rPr>
              <a:t>Spring will seek interfaces</a:t>
            </a:r>
          </a:p>
          <a:p>
            <a:pPr algn="ctr" defTabSz="822960" hangingPunct="0"/>
            <a:r>
              <a:rPr lang="en-US" sz="1600">
                <a:solidFill>
                  <a:srgbClr val="800000"/>
                </a:solidFill>
                <a:latin typeface="IBM Plex Sans" panose="020B0503050203000203" pitchFamily="34" charset="0"/>
                <a:ea typeface="Microsoft YaHei" pitchFamily="2"/>
                <a:cs typeface="Mangal" pitchFamily="2"/>
              </a:rPr>
              <a:t>and implement them</a:t>
            </a:r>
          </a:p>
        </p:txBody>
      </p:sp>
    </p:spTree>
    <p:extLst>
      <p:ext uri="{BB962C8B-B14F-4D97-AF65-F5344CB8AC3E}">
        <p14:creationId xmlns:p14="http://schemas.microsoft.com/office/powerpoint/2010/main" val="1946785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What does </a:t>
            </a:r>
            <a:r>
              <a:rPr lang="en-US" i="1" dirty="0"/>
              <a:t>@</a:t>
            </a:r>
            <a:r>
              <a:rPr lang="en-US" i="1" dirty="0" err="1"/>
              <a:t>EnableFeignClients</a:t>
            </a:r>
            <a:r>
              <a:rPr lang="en-US" dirty="0"/>
              <a:t> do?</a:t>
            </a:r>
            <a:endParaRPr lang="en-IN" dirty="0"/>
          </a:p>
        </p:txBody>
      </p:sp>
      <p:sp>
        <p:nvSpPr>
          <p:cNvPr id="30" name="TextBox 29">
            <a:extLst>
              <a:ext uri="{FF2B5EF4-FFF2-40B4-BE49-F238E27FC236}">
                <a16:creationId xmlns:a16="http://schemas.microsoft.com/office/drawing/2014/main" id="{D581FC9D-B7FF-4CDB-8493-8D11AC19DDA1}"/>
              </a:ext>
            </a:extLst>
          </p:cNvPr>
          <p:cNvSpPr txBox="1"/>
          <p:nvPr/>
        </p:nvSpPr>
        <p:spPr>
          <a:xfrm>
            <a:off x="1804851" y="5529726"/>
            <a:ext cx="8196876" cy="773712"/>
          </a:xfrm>
          <a:prstGeom prst="rect">
            <a:avLst/>
          </a:prstGeom>
          <a:noFill/>
          <a:ln>
            <a:noFill/>
          </a:ln>
        </p:spPr>
        <p:txBody>
          <a:bodyPr vert="horz" wrap="none" lIns="81000" tIns="40500" rIns="81000" bIns="40500" anchor="ctr" anchorCtr="0" compatLnSpc="0"/>
          <a:lstStyle/>
          <a:p>
            <a:pPr marL="308448" indent="-308448" algn="ctr" defTabSz="822960"/>
            <a:r>
              <a:rPr lang="en-US" sz="1620" dirty="0">
                <a:solidFill>
                  <a:prstClr val="black"/>
                </a:solidFill>
                <a:latin typeface="IBM Plex Sans" panose="020B0503050203000203" pitchFamily="34" charset="0"/>
                <a:ea typeface="Microsoft YaHei" pitchFamily="2"/>
                <a:cs typeface="Mangal" pitchFamily="2"/>
              </a:rPr>
              <a:t>	You can @</a:t>
            </a:r>
            <a:r>
              <a:rPr lang="en-US" sz="1620" dirty="0" err="1">
                <a:solidFill>
                  <a:prstClr val="black"/>
                </a:solidFill>
                <a:latin typeface="IBM Plex Sans" panose="020B0503050203000203" pitchFamily="34" charset="0"/>
                <a:ea typeface="Microsoft YaHei" pitchFamily="2"/>
                <a:cs typeface="Mangal" pitchFamily="2"/>
              </a:rPr>
              <a:t>Autowire</a:t>
            </a:r>
            <a:r>
              <a:rPr lang="en-US" sz="1620" dirty="0">
                <a:solidFill>
                  <a:prstClr val="black"/>
                </a:solidFill>
                <a:latin typeface="IBM Plex Sans" panose="020B0503050203000203" pitchFamily="34" charset="0"/>
                <a:ea typeface="Microsoft YaHei" pitchFamily="2"/>
                <a:cs typeface="Mangal" pitchFamily="2"/>
              </a:rPr>
              <a:t> an </a:t>
            </a:r>
            <a:r>
              <a:rPr lang="en-US" sz="1620" dirty="0" err="1">
                <a:solidFill>
                  <a:prstClr val="black"/>
                </a:solidFill>
                <a:latin typeface="IBM Plex Sans" panose="020B0503050203000203" pitchFamily="34" charset="0"/>
                <a:ea typeface="Microsoft YaHei" pitchFamily="2"/>
                <a:cs typeface="Mangal" pitchFamily="2"/>
              </a:rPr>
              <a:t>InventoryClient</a:t>
            </a:r>
            <a:r>
              <a:rPr lang="en-US" sz="1620" dirty="0">
                <a:solidFill>
                  <a:prstClr val="black"/>
                </a:solidFill>
                <a:latin typeface="IBM Plex Sans" panose="020B0503050203000203" pitchFamily="34" charset="0"/>
                <a:ea typeface="Microsoft YaHei" pitchFamily="2"/>
                <a:cs typeface="Mangal" pitchFamily="2"/>
              </a:rPr>
              <a:t> wherever one is needed.</a:t>
            </a:r>
          </a:p>
        </p:txBody>
      </p:sp>
      <p:sp>
        <p:nvSpPr>
          <p:cNvPr id="31" name="Text Placeholder 2">
            <a:extLst>
              <a:ext uri="{FF2B5EF4-FFF2-40B4-BE49-F238E27FC236}">
                <a16:creationId xmlns:a16="http://schemas.microsoft.com/office/drawing/2014/main" id="{C6C6071B-8AB3-4F60-BEAE-43ACC9F942AB}"/>
              </a:ext>
            </a:extLst>
          </p:cNvPr>
          <p:cNvSpPr txBox="1">
            <a:spLocks/>
          </p:cNvSpPr>
          <p:nvPr/>
        </p:nvSpPr>
        <p:spPr>
          <a:xfrm>
            <a:off x="1804851" y="1420435"/>
            <a:ext cx="3768629" cy="535981"/>
          </a:xfrm>
          <a:prstGeom prst="rect">
            <a:avLst/>
          </a:prstGeom>
          <a:noFill/>
          <a:ln>
            <a:noFill/>
          </a:ln>
        </p:spPr>
        <p:txBody>
          <a:bodyPr wrap="square" lIns="0" tIns="0" rIns="0" bIns="0">
            <a:spAutoFit/>
          </a:bodyPr>
          <a:lstStyle>
            <a:lvl1pPr marL="0" marR="0" indent="0" rtl="0" hangingPunct="0">
              <a:spcBef>
                <a:spcPts val="0"/>
              </a:spcBef>
              <a:spcAft>
                <a:spcPts val="1535"/>
              </a:spcAft>
              <a:tabLst/>
              <a:defRPr lang="en-US" sz="3483" b="0" i="0" u="none" strike="noStrike" kern="1200">
                <a:ln>
                  <a:noFill/>
                </a:ln>
                <a:latin typeface="Arial" pitchFamily="18"/>
                <a:ea typeface="Microsoft YaHei" pitchFamily="2"/>
                <a:cs typeface="Mangal" pitchFamily="2"/>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marR="0" lvl="0" indent="0" algn="ctr" defTabSz="914400" rtl="0" eaLnBrk="1" fontAlgn="auto" latinLnBrk="0" hangingPunct="0">
              <a:lnSpc>
                <a:spcPct val="100000"/>
              </a:lnSpc>
              <a:spcBef>
                <a:spcPts val="0"/>
              </a:spcBef>
              <a:spcAft>
                <a:spcPts val="1535"/>
              </a:spcAft>
              <a:buClrTx/>
              <a:buSzPct val="45000"/>
              <a:tabLst/>
              <a:defRPr/>
            </a:pPr>
            <a:r>
              <a:rPr kumimoji="0" lang="en-IN" sz="3483" b="0" i="0" u="none" strike="noStrike" kern="1200" cap="none" spc="0" normalizeH="0" baseline="0" noProof="0" dirty="0">
                <a:ln>
                  <a:noFill/>
                </a:ln>
                <a:solidFill>
                  <a:sysClr val="windowText" lastClr="000000"/>
                </a:solidFill>
                <a:effectLst/>
                <a:uLnTx/>
                <a:uFillTx/>
                <a:latin typeface="IBM Plex Sans" panose="020B0503050203000203" pitchFamily="34" charset="0"/>
              </a:rPr>
              <a:t>Before </a:t>
            </a:r>
            <a:r>
              <a:rPr kumimoji="0" lang="en-IN" sz="3483" b="0" i="0" u="none" strike="noStrike" kern="1200" cap="none" spc="0" normalizeH="0" baseline="0" noProof="0" dirty="0" err="1">
                <a:ln>
                  <a:noFill/>
                </a:ln>
                <a:solidFill>
                  <a:sysClr val="windowText" lastClr="000000"/>
                </a:solidFill>
                <a:effectLst/>
                <a:uLnTx/>
                <a:uFillTx/>
                <a:latin typeface="IBM Plex Sans" panose="020B0503050203000203" pitchFamily="34" charset="0"/>
              </a:rPr>
              <a:t>startup</a:t>
            </a:r>
            <a:endParaRPr kumimoji="0" lang="en-IN" sz="3483" b="0" i="0" u="none" strike="noStrike" kern="1200" cap="none" spc="0" normalizeH="0" baseline="0" noProof="0" dirty="0">
              <a:ln>
                <a:noFill/>
              </a:ln>
              <a:solidFill>
                <a:sysClr val="windowText" lastClr="000000"/>
              </a:solidFill>
              <a:effectLst/>
              <a:uLnTx/>
              <a:uFillTx/>
              <a:latin typeface="IBM Plex Sans" panose="020B0503050203000203" pitchFamily="34" charset="0"/>
            </a:endParaRPr>
          </a:p>
        </p:txBody>
      </p:sp>
      <p:sp>
        <p:nvSpPr>
          <p:cNvPr id="32" name="Text Placeholder 3">
            <a:extLst>
              <a:ext uri="{FF2B5EF4-FFF2-40B4-BE49-F238E27FC236}">
                <a16:creationId xmlns:a16="http://schemas.microsoft.com/office/drawing/2014/main" id="{25105F9A-2603-44BA-A637-ABF03A1B16AB}"/>
              </a:ext>
            </a:extLst>
          </p:cNvPr>
          <p:cNvSpPr txBox="1">
            <a:spLocks/>
          </p:cNvSpPr>
          <p:nvPr/>
        </p:nvSpPr>
        <p:spPr>
          <a:xfrm>
            <a:off x="6477904" y="1420435"/>
            <a:ext cx="2735766" cy="535981"/>
          </a:xfrm>
          <a:prstGeom prst="rect">
            <a:avLst/>
          </a:prstGeom>
          <a:noFill/>
          <a:ln>
            <a:noFill/>
          </a:ln>
        </p:spPr>
        <p:txBody>
          <a:bodyPr wrap="square" lIns="0" tIns="0" rIns="0" bIns="0">
            <a:spAutoFit/>
          </a:bodyPr>
          <a:lstStyle>
            <a:lvl1pPr marL="0" marR="0" indent="0" rtl="0" hangingPunct="0">
              <a:spcBef>
                <a:spcPts val="0"/>
              </a:spcBef>
              <a:spcAft>
                <a:spcPts val="1535"/>
              </a:spcAft>
              <a:tabLst/>
              <a:defRPr lang="en-US" sz="3483" b="0" i="0" u="none" strike="noStrike" kern="1200">
                <a:ln>
                  <a:noFill/>
                </a:ln>
                <a:latin typeface="Arial" pitchFamily="18"/>
                <a:ea typeface="Microsoft YaHei" pitchFamily="2"/>
                <a:cs typeface="Mangal" pitchFamily="2"/>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a:lstStyle>
          <a:p>
            <a:pPr marL="0" marR="0" lvl="0" indent="0" defTabSz="914400" rtl="0" eaLnBrk="1" fontAlgn="auto" latinLnBrk="0" hangingPunct="0">
              <a:lnSpc>
                <a:spcPct val="100000"/>
              </a:lnSpc>
              <a:spcBef>
                <a:spcPts val="0"/>
              </a:spcBef>
              <a:spcAft>
                <a:spcPts val="1535"/>
              </a:spcAft>
              <a:buClrTx/>
              <a:buSzPct val="45000"/>
              <a:tabLst/>
              <a:defRPr/>
            </a:pPr>
            <a:r>
              <a:rPr kumimoji="0" lang="en-IN" sz="3483" b="0" i="0" u="none" strike="noStrike" kern="1200" cap="none" spc="0" normalizeH="0" baseline="0" noProof="0" dirty="0">
                <a:ln>
                  <a:noFill/>
                </a:ln>
                <a:solidFill>
                  <a:sysClr val="windowText" lastClr="000000"/>
                </a:solidFill>
                <a:effectLst/>
                <a:uLnTx/>
                <a:uFillTx/>
                <a:latin typeface="IBM Plex Sans" panose="020B0503050203000203" pitchFamily="34" charset="0"/>
              </a:rPr>
              <a:t>After </a:t>
            </a:r>
            <a:r>
              <a:rPr kumimoji="0" lang="en-IN" sz="3483" b="0" i="0" u="none" strike="noStrike" kern="1200" cap="none" spc="0" normalizeH="0" baseline="0" noProof="0" dirty="0" err="1">
                <a:ln>
                  <a:noFill/>
                </a:ln>
                <a:solidFill>
                  <a:sysClr val="windowText" lastClr="000000"/>
                </a:solidFill>
                <a:effectLst/>
                <a:uLnTx/>
                <a:uFillTx/>
                <a:latin typeface="IBM Plex Sans" panose="020B0503050203000203" pitchFamily="34" charset="0"/>
              </a:rPr>
              <a:t>startup</a:t>
            </a:r>
            <a:endParaRPr kumimoji="0" lang="en-IN" sz="3483" b="0" i="0" u="none" strike="noStrike" kern="1200" cap="none" spc="0" normalizeH="0" baseline="0" noProof="0" dirty="0">
              <a:ln>
                <a:noFill/>
              </a:ln>
              <a:solidFill>
                <a:sysClr val="windowText" lastClr="000000"/>
              </a:solidFill>
              <a:effectLst/>
              <a:uLnTx/>
              <a:uFillTx/>
              <a:latin typeface="IBM Plex Sans" panose="020B0503050203000203" pitchFamily="34" charset="0"/>
            </a:endParaRPr>
          </a:p>
        </p:txBody>
      </p:sp>
      <p:sp>
        <p:nvSpPr>
          <p:cNvPr id="33" name="Straight Connector 32">
            <a:extLst>
              <a:ext uri="{FF2B5EF4-FFF2-40B4-BE49-F238E27FC236}">
                <a16:creationId xmlns:a16="http://schemas.microsoft.com/office/drawing/2014/main" id="{BDD5C21B-1D4D-41A1-9404-23A5E0670EAE}"/>
              </a:ext>
            </a:extLst>
          </p:cNvPr>
          <p:cNvSpPr/>
          <p:nvPr/>
        </p:nvSpPr>
        <p:spPr>
          <a:xfrm>
            <a:off x="5828931" y="1518606"/>
            <a:ext cx="0" cy="3331044"/>
          </a:xfrm>
          <a:prstGeom prst="line">
            <a:avLst/>
          </a:prstGeom>
          <a:noFill/>
          <a:ln w="0">
            <a:solidFill>
              <a:srgbClr val="000000"/>
            </a:solidFill>
            <a:prstDash val="solid"/>
          </a:ln>
        </p:spPr>
        <p:txBody>
          <a:bodyPr vert="horz" wrap="none" lIns="81000" tIns="40500" rIns="81000" bIns="40500" anchor="ctr" anchorCtr="1"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4" name="Straight Connector 33">
            <a:extLst>
              <a:ext uri="{FF2B5EF4-FFF2-40B4-BE49-F238E27FC236}">
                <a16:creationId xmlns:a16="http://schemas.microsoft.com/office/drawing/2014/main" id="{57DACCCD-E6B2-4543-BAC2-E0B51EBC15C3}"/>
              </a:ext>
            </a:extLst>
          </p:cNvPr>
          <p:cNvSpPr/>
          <p:nvPr/>
        </p:nvSpPr>
        <p:spPr>
          <a:xfrm flipV="1">
            <a:off x="8210979" y="3217014"/>
            <a:ext cx="19764" cy="489888"/>
          </a:xfrm>
          <a:prstGeom prst="line">
            <a:avLst/>
          </a:prstGeom>
          <a:noFill/>
          <a:ln w="0">
            <a:solidFill>
              <a:srgbClr val="000000"/>
            </a:solidFill>
            <a:prstDash val="solid"/>
            <a:tailEnd type="arrow"/>
          </a:ln>
        </p:spPr>
        <p:txBody>
          <a:bodyPr vert="horz" wrap="none" lIns="81000" tIns="40500" rIns="81000" bIns="40500" anchor="ctr" anchorCtr="1"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5" name="TextBox 34">
            <a:extLst>
              <a:ext uri="{FF2B5EF4-FFF2-40B4-BE49-F238E27FC236}">
                <a16:creationId xmlns:a16="http://schemas.microsoft.com/office/drawing/2014/main" id="{924B17CB-AEBD-4A30-A1AD-1EC7753FBD63}"/>
              </a:ext>
            </a:extLst>
          </p:cNvPr>
          <p:cNvSpPr txBox="1"/>
          <p:nvPr/>
        </p:nvSpPr>
        <p:spPr>
          <a:xfrm>
            <a:off x="8344791" y="3315834"/>
            <a:ext cx="1442772" cy="293868"/>
          </a:xfrm>
          <a:prstGeom prst="rect">
            <a:avLst/>
          </a:prstGeom>
          <a:noFill/>
          <a:ln>
            <a:noFill/>
          </a:ln>
        </p:spPr>
        <p:txBody>
          <a:bodyPr lIns="0" tIns="0" rIns="0" bIns="0"/>
          <a:lstStyle/>
          <a:p>
            <a:pPr defTabSz="822960" hangingPunct="0">
              <a:spcAft>
                <a:spcPts val="1535"/>
              </a:spcAft>
            </a:pPr>
            <a:r>
              <a:rPr lang="en-US" sz="1440" i="1">
                <a:solidFill>
                  <a:srgbClr val="000000"/>
                </a:solidFill>
                <a:latin typeface="IBM Plex Sans" panose="020B0503050203000203" pitchFamily="34" charset="0"/>
                <a:ea typeface="Verdana" pitchFamily="34"/>
                <a:cs typeface="Verdana" pitchFamily="34"/>
              </a:rPr>
              <a:t>implements</a:t>
            </a:r>
          </a:p>
        </p:txBody>
      </p:sp>
      <p:sp>
        <p:nvSpPr>
          <p:cNvPr id="36" name="Freeform: Shape 35">
            <a:extLst>
              <a:ext uri="{FF2B5EF4-FFF2-40B4-BE49-F238E27FC236}">
                <a16:creationId xmlns:a16="http://schemas.microsoft.com/office/drawing/2014/main" id="{9B00449B-252F-45DA-A569-9CB6417EE149}"/>
              </a:ext>
            </a:extLst>
          </p:cNvPr>
          <p:cNvSpPr/>
          <p:nvPr/>
        </p:nvSpPr>
        <p:spPr>
          <a:xfrm>
            <a:off x="2653408" y="4789386"/>
            <a:ext cx="6461531" cy="38514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CC"/>
          </a:solidFill>
          <a:ln w="12600">
            <a:solidFill>
              <a:srgbClr val="000000"/>
            </a:solidFill>
            <a:prstDash val="solid"/>
            <a:miter/>
          </a:ln>
        </p:spPr>
        <p:txBody>
          <a:bodyPr vert="horz" wrap="square" lIns="81000" tIns="42120" rIns="81000" bIns="42120" anchor="t" anchorCtr="0" compatLnSpc="0">
            <a:spAutoFit/>
          </a:bodyPr>
          <a:lstStyle/>
          <a:p>
            <a:pPr algn="ctr" defTabSz="822960" hangingPunct="0"/>
            <a:r>
              <a:rPr lang="en-US">
                <a:solidFill>
                  <a:srgbClr val="333333"/>
                </a:solidFill>
                <a:latin typeface="IBM Plex Sans" panose="020B0503050203000203" pitchFamily="34" charset="0"/>
                <a:ea typeface="Monaco" pitchFamily="49"/>
                <a:cs typeface="Monaco" pitchFamily="49"/>
              </a:rPr>
              <a:t>@EnableFeignClients</a:t>
            </a:r>
          </a:p>
        </p:txBody>
      </p:sp>
      <p:sp>
        <p:nvSpPr>
          <p:cNvPr id="37" name="Rectangle 36">
            <a:extLst>
              <a:ext uri="{FF2B5EF4-FFF2-40B4-BE49-F238E27FC236}">
                <a16:creationId xmlns:a16="http://schemas.microsoft.com/office/drawing/2014/main" id="{3D400849-2F49-4958-A596-B3211AA0A195}"/>
              </a:ext>
            </a:extLst>
          </p:cNvPr>
          <p:cNvSpPr/>
          <p:nvPr/>
        </p:nvSpPr>
        <p:spPr>
          <a:xfrm>
            <a:off x="2380923" y="2420945"/>
            <a:ext cx="2139695" cy="640224"/>
          </a:xfrm>
          <a:prstGeom prst="rect">
            <a:avLst/>
          </a:prstGeom>
          <a:solidFill>
            <a:srgbClr val="CCFFCC"/>
          </a:solidFill>
          <a:ln w="0">
            <a:solidFill>
              <a:srgbClr val="808080"/>
            </a:solidFill>
            <a:prstDash val="solid"/>
          </a:ln>
        </p:spPr>
        <p:txBody>
          <a:bodyPr vert="horz" wrap="none" lIns="81000" tIns="40500" rIns="81000" bIns="40500" anchor="ctr" anchorCtr="0" compatLnSpc="0"/>
          <a:lstStyle/>
          <a:p>
            <a:pPr algn="ctr" defTabSz="822960" hangingPunct="0"/>
            <a:r>
              <a:rPr lang="en-US">
                <a:solidFill>
                  <a:prstClr val="black"/>
                </a:solidFill>
                <a:latin typeface="IBM Plex Sans" panose="020B0503050203000203" pitchFamily="34" charset="0"/>
                <a:ea typeface="Microsoft YaHei" pitchFamily="2"/>
                <a:cs typeface="Mangal" pitchFamily="2"/>
              </a:rPr>
              <a:t>InventoryClient</a:t>
            </a:r>
          </a:p>
          <a:p>
            <a:pPr algn="ctr" defTabSz="822960" hangingPunct="0"/>
            <a:r>
              <a:rPr lang="en-US">
                <a:solidFill>
                  <a:prstClr val="black"/>
                </a:solidFill>
                <a:latin typeface="IBM Plex Sans" panose="020B0503050203000203" pitchFamily="34" charset="0"/>
                <a:ea typeface="Microsoft YaHei" pitchFamily="2"/>
                <a:cs typeface="Mangal" pitchFamily="2"/>
              </a:rPr>
              <a:t>(Java interface)</a:t>
            </a:r>
          </a:p>
        </p:txBody>
      </p:sp>
      <p:sp>
        <p:nvSpPr>
          <p:cNvPr id="38" name="Rectangle 37">
            <a:extLst>
              <a:ext uri="{FF2B5EF4-FFF2-40B4-BE49-F238E27FC236}">
                <a16:creationId xmlns:a16="http://schemas.microsoft.com/office/drawing/2014/main" id="{BB0CA52B-B0C2-414B-9E4C-412D2F7E4C6D}"/>
              </a:ext>
            </a:extLst>
          </p:cNvPr>
          <p:cNvSpPr/>
          <p:nvPr/>
        </p:nvSpPr>
        <p:spPr>
          <a:xfrm>
            <a:off x="7201396" y="2420945"/>
            <a:ext cx="2139695" cy="640224"/>
          </a:xfrm>
          <a:prstGeom prst="rect">
            <a:avLst/>
          </a:prstGeom>
          <a:solidFill>
            <a:srgbClr val="CCFFCC"/>
          </a:solidFill>
          <a:ln w="0">
            <a:solidFill>
              <a:srgbClr val="808080"/>
            </a:solidFill>
            <a:prstDash val="solid"/>
          </a:ln>
        </p:spPr>
        <p:txBody>
          <a:bodyPr vert="horz" wrap="none" lIns="81000" tIns="40500" rIns="81000" bIns="40500" anchor="ctr" anchorCtr="0" compatLnSpc="0"/>
          <a:lstStyle/>
          <a:p>
            <a:pPr algn="ctr" defTabSz="822960" hangingPunct="0"/>
            <a:r>
              <a:rPr lang="en-US">
                <a:solidFill>
                  <a:prstClr val="black"/>
                </a:solidFill>
                <a:latin typeface="IBM Plex Sans" panose="020B0503050203000203" pitchFamily="34" charset="0"/>
                <a:ea typeface="Microsoft YaHei" pitchFamily="2"/>
                <a:cs typeface="Mangal" pitchFamily="2"/>
              </a:rPr>
              <a:t>InventoryClient</a:t>
            </a:r>
          </a:p>
          <a:p>
            <a:pPr algn="ctr" defTabSz="822960" hangingPunct="0"/>
            <a:r>
              <a:rPr lang="en-US">
                <a:solidFill>
                  <a:prstClr val="black"/>
                </a:solidFill>
                <a:latin typeface="IBM Plex Sans" panose="020B0503050203000203" pitchFamily="34" charset="0"/>
                <a:ea typeface="Microsoft YaHei" pitchFamily="2"/>
                <a:cs typeface="Mangal" pitchFamily="2"/>
              </a:rPr>
              <a:t>(Java interface)</a:t>
            </a:r>
          </a:p>
        </p:txBody>
      </p:sp>
      <p:sp>
        <p:nvSpPr>
          <p:cNvPr id="39" name="Rectangle 38">
            <a:extLst>
              <a:ext uri="{FF2B5EF4-FFF2-40B4-BE49-F238E27FC236}">
                <a16:creationId xmlns:a16="http://schemas.microsoft.com/office/drawing/2014/main" id="{D159247A-24DD-4595-A267-D83B5D9D1862}"/>
              </a:ext>
            </a:extLst>
          </p:cNvPr>
          <p:cNvSpPr/>
          <p:nvPr/>
        </p:nvSpPr>
        <p:spPr>
          <a:xfrm>
            <a:off x="6824907" y="3792438"/>
            <a:ext cx="2880360" cy="640224"/>
          </a:xfrm>
          <a:prstGeom prst="rect">
            <a:avLst/>
          </a:prstGeom>
          <a:solidFill>
            <a:srgbClr val="0066CC"/>
          </a:solidFill>
          <a:ln w="0">
            <a:solidFill>
              <a:srgbClr val="808080"/>
            </a:solidFill>
            <a:prstDash val="solid"/>
          </a:ln>
        </p:spPr>
        <p:txBody>
          <a:bodyPr vert="horz" wrap="none" lIns="81000" tIns="40500" rIns="81000" bIns="40500" anchor="ctr" anchorCtr="0" compatLnSpc="0"/>
          <a:lstStyle/>
          <a:p>
            <a:pPr algn="ctr" defTabSz="822960" hangingPunct="0"/>
            <a:r>
              <a:rPr lang="en-US" dirty="0">
                <a:solidFill>
                  <a:srgbClr val="FFFFFF"/>
                </a:solidFill>
                <a:latin typeface="IBM Plex Sans" panose="020B0503050203000203" pitchFamily="34" charset="0"/>
                <a:ea typeface="Microsoft YaHei" pitchFamily="2"/>
                <a:cs typeface="Mangal" pitchFamily="2"/>
              </a:rPr>
              <a:t>Spring-implemented</a:t>
            </a:r>
          </a:p>
          <a:p>
            <a:pPr algn="ctr" defTabSz="822960" hangingPunct="0"/>
            <a:r>
              <a:rPr lang="en-US" dirty="0">
                <a:solidFill>
                  <a:srgbClr val="FFFFFF"/>
                </a:solidFill>
                <a:latin typeface="IBM Plex Sans" panose="020B0503050203000203" pitchFamily="34" charset="0"/>
                <a:ea typeface="Microsoft YaHei" pitchFamily="2"/>
                <a:cs typeface="Mangal" pitchFamily="2"/>
              </a:rPr>
              <a:t>Proxy</a:t>
            </a:r>
          </a:p>
        </p:txBody>
      </p:sp>
    </p:spTree>
    <p:extLst>
      <p:ext uri="{BB962C8B-B14F-4D97-AF65-F5344CB8AC3E}">
        <p14:creationId xmlns:p14="http://schemas.microsoft.com/office/powerpoint/2010/main" val="2480152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Ribbon and Eureka: Where do they fit in?</a:t>
            </a:r>
            <a:endParaRPr lang="en-IN" dirty="0"/>
          </a:p>
        </p:txBody>
      </p:sp>
      <p:sp>
        <p:nvSpPr>
          <p:cNvPr id="14" name="Rectangle 13">
            <a:extLst>
              <a:ext uri="{FF2B5EF4-FFF2-40B4-BE49-F238E27FC236}">
                <a16:creationId xmlns:a16="http://schemas.microsoft.com/office/drawing/2014/main" id="{D8BB49B1-C1D3-44B2-9C3E-4DDBA1160566}"/>
              </a:ext>
            </a:extLst>
          </p:cNvPr>
          <p:cNvSpPr/>
          <p:nvPr/>
        </p:nvSpPr>
        <p:spPr>
          <a:xfrm>
            <a:off x="381000" y="1435861"/>
            <a:ext cx="10426338" cy="3693319"/>
          </a:xfrm>
          <a:prstGeom prst="rect">
            <a:avLst/>
          </a:prstGeom>
        </p:spPr>
        <p:txBody>
          <a:bodyPr wrap="square">
            <a:spAutoFit/>
          </a:bodyPr>
          <a:lstStyle/>
          <a:p>
            <a:pPr marL="342900" lvl="0" indent="-342900">
              <a:buFont typeface="Arial" panose="020B0604020202020204" pitchFamily="34" charset="0"/>
              <a:buChar char="•"/>
            </a:pPr>
            <a:r>
              <a:rPr lang="en-US" dirty="0">
                <a:solidFill>
                  <a:srgbClr val="000000"/>
                </a:solidFill>
                <a:latin typeface="IBM Plex Sans" panose="020B0503050203000203" pitchFamily="34" charset="0"/>
              </a:rPr>
              <a:t>The previous example - hard-coded URL:</a:t>
            </a: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lvl="0"/>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dirty="0">
                <a:solidFill>
                  <a:srgbClr val="000000"/>
                </a:solidFill>
                <a:latin typeface="IBM Plex Sans" panose="020B0503050203000203" pitchFamily="34" charset="0"/>
              </a:rPr>
              <a:t>...use a Eureka “Client ID” instead:</a:t>
            </a: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dirty="0">
                <a:solidFill>
                  <a:srgbClr val="000000"/>
                </a:solidFill>
                <a:latin typeface="IBM Plex Sans" panose="020B0503050203000203" pitchFamily="34" charset="0"/>
              </a:rPr>
              <a:t>Ribbon is automatically enabled</a:t>
            </a:r>
          </a:p>
          <a:p>
            <a:pPr marL="800100" lvl="1" indent="-342900">
              <a:buFont typeface="Courier New" panose="02070309020205020404" pitchFamily="49" charset="0"/>
              <a:buChar char="o"/>
            </a:pPr>
            <a:r>
              <a:rPr lang="en-US" sz="1700" dirty="0">
                <a:solidFill>
                  <a:srgbClr val="000000"/>
                </a:solidFill>
                <a:latin typeface="IBM Plex Sans" panose="020B0503050203000203" pitchFamily="34" charset="0"/>
              </a:rPr>
              <a:t>Eureka gives our application all “Clients” that match the given Client ID</a:t>
            </a:r>
          </a:p>
          <a:p>
            <a:pPr marL="800100" lvl="1" indent="-342900">
              <a:buFont typeface="Courier New" panose="02070309020205020404" pitchFamily="49" charset="0"/>
              <a:buChar char="o"/>
            </a:pPr>
            <a:r>
              <a:rPr lang="en-US" sz="1700" dirty="0">
                <a:solidFill>
                  <a:srgbClr val="000000"/>
                </a:solidFill>
                <a:latin typeface="IBM Plex Sans" panose="020B0503050203000203" pitchFamily="34" charset="0"/>
              </a:rPr>
              <a:t>Ribbon automatically applies load balancing</a:t>
            </a:r>
          </a:p>
          <a:p>
            <a:pPr marL="800100" lvl="1" indent="-342900">
              <a:buFont typeface="Courier New" panose="02070309020205020404" pitchFamily="49" charset="0"/>
              <a:buChar char="o"/>
            </a:pPr>
            <a:r>
              <a:rPr lang="en-US" sz="1700" dirty="0">
                <a:solidFill>
                  <a:srgbClr val="000000"/>
                </a:solidFill>
                <a:latin typeface="IBM Plex Sans" panose="020B0503050203000203" pitchFamily="34" charset="0"/>
              </a:rPr>
              <a:t>Feign handles the code</a:t>
            </a:r>
          </a:p>
        </p:txBody>
      </p:sp>
      <p:sp>
        <p:nvSpPr>
          <p:cNvPr id="15" name="TextBox 14">
            <a:extLst>
              <a:ext uri="{FF2B5EF4-FFF2-40B4-BE49-F238E27FC236}">
                <a16:creationId xmlns:a16="http://schemas.microsoft.com/office/drawing/2014/main" id="{ED09C96C-6BBE-4F79-9F4F-2B8102A43591}"/>
              </a:ext>
            </a:extLst>
          </p:cNvPr>
          <p:cNvSpPr txBox="1"/>
          <p:nvPr/>
        </p:nvSpPr>
        <p:spPr>
          <a:xfrm>
            <a:off x="799470" y="1928024"/>
            <a:ext cx="5520960" cy="508356"/>
          </a:xfrm>
          <a:prstGeom prst="rect">
            <a:avLst/>
          </a:prstGeom>
          <a:solidFill>
            <a:srgbClr val="FFFFCC"/>
          </a:solidFill>
          <a:ln w="0">
            <a:solidFill>
              <a:srgbClr val="000000"/>
            </a:solidFill>
            <a:prstDash val="solid"/>
          </a:ln>
        </p:spPr>
        <p:txBody>
          <a:bodyPr vert="horz" wrap="none" lIns="81000" tIns="40500" rIns="81000" bIns="40500" anchor="ctr" anchorCtr="0" compatLnSpc="0"/>
          <a:lstStyle/>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b="1" dirty="0">
                <a:solidFill>
                  <a:srgbClr val="808080"/>
                </a:solidFill>
                <a:latin typeface="IBM Plex Sans" panose="020B0503050203000203" pitchFamily="34" charset="0"/>
                <a:ea typeface="Monaco" pitchFamily="49"/>
                <a:cs typeface="Monaco" pitchFamily="49"/>
              </a:rPr>
              <a:t>@</a:t>
            </a:r>
            <a:r>
              <a:rPr lang="en-US" sz="1700" b="1" dirty="0" err="1">
                <a:solidFill>
                  <a:srgbClr val="808080"/>
                </a:solidFill>
                <a:latin typeface="IBM Plex Sans" panose="020B0503050203000203" pitchFamily="34" charset="0"/>
                <a:ea typeface="Monaco" pitchFamily="49"/>
                <a:cs typeface="Monaco" pitchFamily="49"/>
              </a:rPr>
              <a:t>FeignClient</a:t>
            </a:r>
            <a:r>
              <a:rPr lang="en-US" sz="1700" b="1" dirty="0">
                <a:solidFill>
                  <a:srgbClr val="333333"/>
                </a:solidFill>
                <a:latin typeface="IBM Plex Sans" panose="020B0503050203000203" pitchFamily="34" charset="0"/>
                <a:ea typeface="Monaco" pitchFamily="49"/>
                <a:cs typeface="Monaco" pitchFamily="49"/>
              </a:rPr>
              <a:t>(</a:t>
            </a:r>
            <a:r>
              <a:rPr lang="en-US" sz="1700" b="1" dirty="0" err="1">
                <a:solidFill>
                  <a:srgbClr val="333333"/>
                </a:solidFill>
                <a:latin typeface="IBM Plex Sans" panose="020B0503050203000203" pitchFamily="34" charset="0"/>
                <a:ea typeface="Monaco" pitchFamily="49"/>
                <a:cs typeface="Monaco" pitchFamily="49"/>
              </a:rPr>
              <a:t>url</a:t>
            </a:r>
            <a:r>
              <a:rPr lang="en-US" sz="1700" b="1" dirty="0">
                <a:solidFill>
                  <a:srgbClr val="333333"/>
                </a:solidFill>
                <a:latin typeface="IBM Plex Sans" panose="020B0503050203000203" pitchFamily="34" charset="0"/>
                <a:ea typeface="Monaco" pitchFamily="49"/>
                <a:cs typeface="Monaco" pitchFamily="49"/>
              </a:rPr>
              <a:t>=</a:t>
            </a:r>
            <a:r>
              <a:rPr lang="en-US" sz="1700" b="1" dirty="0">
                <a:solidFill>
                  <a:srgbClr val="0000FF"/>
                </a:solidFill>
                <a:latin typeface="IBM Plex Sans" panose="020B0503050203000203" pitchFamily="34" charset="0"/>
                <a:ea typeface="Monaco" pitchFamily="49"/>
                <a:cs typeface="Monaco" pitchFamily="49"/>
              </a:rPr>
              <a:t>"localhost:8080/warehouse"</a:t>
            </a:r>
            <a:r>
              <a:rPr lang="en-US" sz="1700" b="1" dirty="0">
                <a:solidFill>
                  <a:srgbClr val="333333"/>
                </a:solidFill>
                <a:latin typeface="IBM Plex Sans" panose="020B0503050203000203" pitchFamily="34" charset="0"/>
                <a:ea typeface="Monaco" pitchFamily="49"/>
                <a:cs typeface="Monaco" pitchFamily="49"/>
              </a:rPr>
              <a:t>)</a:t>
            </a:r>
          </a:p>
        </p:txBody>
      </p:sp>
      <p:sp>
        <p:nvSpPr>
          <p:cNvPr id="16" name="TextBox 15">
            <a:extLst>
              <a:ext uri="{FF2B5EF4-FFF2-40B4-BE49-F238E27FC236}">
                <a16:creationId xmlns:a16="http://schemas.microsoft.com/office/drawing/2014/main" id="{B6B3F9F3-78F3-4C52-BD06-5504BE52A561}"/>
              </a:ext>
            </a:extLst>
          </p:cNvPr>
          <p:cNvSpPr txBox="1"/>
          <p:nvPr/>
        </p:nvSpPr>
        <p:spPr>
          <a:xfrm>
            <a:off x="788040" y="3105265"/>
            <a:ext cx="5520960" cy="508356"/>
          </a:xfrm>
          <a:prstGeom prst="rect">
            <a:avLst/>
          </a:prstGeom>
          <a:solidFill>
            <a:srgbClr val="FFFFCC"/>
          </a:solidFill>
          <a:ln w="0">
            <a:solidFill>
              <a:srgbClr val="000000"/>
            </a:solidFill>
            <a:prstDash val="solid"/>
          </a:ln>
        </p:spPr>
        <p:txBody>
          <a:bodyPr vert="horz" wrap="none" lIns="81000" tIns="40500" rIns="81000" bIns="40500" anchor="ctr" anchorCtr="0" compatLnSpc="0"/>
          <a:lstStyle/>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b="1" dirty="0">
                <a:solidFill>
                  <a:srgbClr val="808080"/>
                </a:solidFill>
                <a:latin typeface="IBM Plex Sans" panose="020B0503050203000203" pitchFamily="34" charset="0"/>
                <a:ea typeface="Monaco" pitchFamily="49"/>
                <a:cs typeface="Monaco" pitchFamily="49"/>
              </a:rPr>
              <a:t>@</a:t>
            </a:r>
            <a:r>
              <a:rPr lang="en-US" sz="1700" b="1" dirty="0" err="1">
                <a:solidFill>
                  <a:srgbClr val="808080"/>
                </a:solidFill>
                <a:latin typeface="IBM Plex Sans" panose="020B0503050203000203" pitchFamily="34" charset="0"/>
                <a:ea typeface="Monaco" pitchFamily="49"/>
                <a:cs typeface="Monaco" pitchFamily="49"/>
              </a:rPr>
              <a:t>FeignClient</a:t>
            </a:r>
            <a:r>
              <a:rPr lang="en-US" sz="1700" b="1" dirty="0">
                <a:solidFill>
                  <a:srgbClr val="333333"/>
                </a:solidFill>
                <a:latin typeface="IBM Plex Sans" panose="020B0503050203000203" pitchFamily="34" charset="0"/>
                <a:ea typeface="Monaco" pitchFamily="49"/>
                <a:cs typeface="Monaco" pitchFamily="49"/>
              </a:rPr>
              <a:t>(</a:t>
            </a:r>
            <a:r>
              <a:rPr lang="en-US" sz="1700" b="1" dirty="0">
                <a:solidFill>
                  <a:srgbClr val="0000FF"/>
                </a:solidFill>
                <a:latin typeface="IBM Plex Sans" panose="020B0503050203000203" pitchFamily="34" charset="0"/>
                <a:ea typeface="Monaco" pitchFamily="49"/>
                <a:cs typeface="Monaco" pitchFamily="49"/>
              </a:rPr>
              <a:t>"WAREHOUSE"</a:t>
            </a:r>
            <a:r>
              <a:rPr lang="en-US" sz="1700" b="1" dirty="0">
                <a:solidFill>
                  <a:srgbClr val="333333"/>
                </a:solidFill>
                <a:latin typeface="IBM Plex Sans" panose="020B0503050203000203" pitchFamily="34" charset="0"/>
                <a:ea typeface="Monaco" pitchFamily="49"/>
                <a:cs typeface="Monaco" pitchFamily="49"/>
              </a:rPr>
              <a:t>)</a:t>
            </a:r>
          </a:p>
        </p:txBody>
      </p:sp>
      <p:sp>
        <p:nvSpPr>
          <p:cNvPr id="17" name="Straight Connector 16">
            <a:extLst>
              <a:ext uri="{FF2B5EF4-FFF2-40B4-BE49-F238E27FC236}">
                <a16:creationId xmlns:a16="http://schemas.microsoft.com/office/drawing/2014/main" id="{7D567860-3741-4558-9F52-0E87CC8A2A47}"/>
              </a:ext>
            </a:extLst>
          </p:cNvPr>
          <p:cNvSpPr/>
          <p:nvPr/>
        </p:nvSpPr>
        <p:spPr>
          <a:xfrm flipH="1">
            <a:off x="6062112" y="2458561"/>
            <a:ext cx="2856708" cy="912061"/>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8" name="Rectangle 17">
            <a:extLst>
              <a:ext uri="{FF2B5EF4-FFF2-40B4-BE49-F238E27FC236}">
                <a16:creationId xmlns:a16="http://schemas.microsoft.com/office/drawing/2014/main" id="{4E3BD60B-EFB7-460C-AD89-7C0B8685839B}"/>
              </a:ext>
            </a:extLst>
          </p:cNvPr>
          <p:cNvSpPr/>
          <p:nvPr/>
        </p:nvSpPr>
        <p:spPr>
          <a:xfrm>
            <a:off x="8366400" y="2170201"/>
            <a:ext cx="2386584" cy="1447307"/>
          </a:xfrm>
          <a:prstGeom prst="rect">
            <a:avLst/>
          </a:prstGeom>
          <a:solidFill>
            <a:srgbClr val="FFFFFF"/>
          </a:solidFill>
          <a:ln w="0">
            <a:solidFill>
              <a:srgbClr val="800000"/>
            </a:solidFill>
            <a:prstDash val="solid"/>
          </a:ln>
        </p:spPr>
        <p:txBody>
          <a:bodyPr vert="horz" wrap="none" lIns="81000" tIns="40500" rIns="81000" bIns="40500" anchor="ctr" anchorCtr="0" compatLnSpc="0"/>
          <a:lstStyle/>
          <a:p>
            <a:pPr defTabSz="822960" hangingPunct="0"/>
            <a:r>
              <a:rPr lang="en-US" sz="1620">
                <a:solidFill>
                  <a:srgbClr val="800000"/>
                </a:solidFill>
                <a:latin typeface="IBM Plex Sans" panose="020B0503050203000203" pitchFamily="34" charset="0"/>
                <a:ea typeface="Microsoft YaHei" pitchFamily="2"/>
                <a:cs typeface="Mangal" pitchFamily="2"/>
              </a:rPr>
              <a:t>Client's bootstrap.yml:</a:t>
            </a:r>
          </a:p>
          <a:p>
            <a:pPr defTabSz="822960" hangingPunct="0"/>
            <a:r>
              <a:rPr lang="en-US" sz="1440">
                <a:solidFill>
                  <a:srgbClr val="0000FF"/>
                </a:solidFill>
                <a:latin typeface="IBM Plex Sans" panose="020B0503050203000203" pitchFamily="34" charset="0"/>
                <a:ea typeface="Monaco" pitchFamily="2"/>
                <a:cs typeface="Monaco" pitchFamily="2"/>
              </a:rPr>
              <a:t>---</a:t>
            </a:r>
          </a:p>
          <a:p>
            <a:pPr defTabSz="822960" hangingPunct="0"/>
            <a:r>
              <a:rPr lang="en-US" sz="1440">
                <a:solidFill>
                  <a:srgbClr val="0000FF"/>
                </a:solidFill>
                <a:latin typeface="IBM Plex Sans" panose="020B0503050203000203" pitchFamily="34" charset="0"/>
                <a:ea typeface="Monaco" pitchFamily="2"/>
                <a:cs typeface="Monaco" pitchFamily="2"/>
              </a:rPr>
              <a:t>spring:</a:t>
            </a:r>
          </a:p>
          <a:p>
            <a:pPr defTabSz="822960" hangingPunct="0"/>
            <a:r>
              <a:rPr lang="en-US" sz="1440">
                <a:solidFill>
                  <a:srgbClr val="0000FF"/>
                </a:solidFill>
                <a:latin typeface="IBM Plex Sans" panose="020B0503050203000203" pitchFamily="34" charset="0"/>
                <a:ea typeface="Monaco" pitchFamily="2"/>
                <a:cs typeface="Monaco" pitchFamily="2"/>
              </a:rPr>
              <a:t>  application:</a:t>
            </a:r>
          </a:p>
          <a:p>
            <a:pPr defTabSz="822960" hangingPunct="0"/>
            <a:r>
              <a:rPr lang="en-US" sz="1440">
                <a:solidFill>
                  <a:srgbClr val="0000FF"/>
                </a:solidFill>
                <a:latin typeface="IBM Plex Sans" panose="020B0503050203000203" pitchFamily="34" charset="0"/>
                <a:ea typeface="Monaco" pitchFamily="2"/>
                <a:cs typeface="Monaco" pitchFamily="2"/>
              </a:rPr>
              <a:t>    name: </a:t>
            </a:r>
            <a:r>
              <a:rPr lang="en-US" sz="1440" b="1">
                <a:solidFill>
                  <a:srgbClr val="0000FF"/>
                </a:solidFill>
                <a:latin typeface="IBM Plex Sans" panose="020B0503050203000203" pitchFamily="34" charset="0"/>
                <a:ea typeface="Monaco" pitchFamily="2"/>
                <a:cs typeface="Monaco" pitchFamily="2"/>
              </a:rPr>
              <a:t>warehouse</a:t>
            </a:r>
          </a:p>
        </p:txBody>
      </p:sp>
    </p:spTree>
    <p:extLst>
      <p:ext uri="{BB962C8B-B14F-4D97-AF65-F5344CB8AC3E}">
        <p14:creationId xmlns:p14="http://schemas.microsoft.com/office/powerpoint/2010/main" val="2458564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Runtime Dependency</a:t>
            </a:r>
            <a:endParaRPr lang="en-IN" dirty="0"/>
          </a:p>
        </p:txBody>
      </p:sp>
      <p:sp>
        <p:nvSpPr>
          <p:cNvPr id="14" name="Rectangle 13">
            <a:extLst>
              <a:ext uri="{FF2B5EF4-FFF2-40B4-BE49-F238E27FC236}">
                <a16:creationId xmlns:a16="http://schemas.microsoft.com/office/drawing/2014/main" id="{D8BB49B1-C1D3-44B2-9C3E-4DDBA1160566}"/>
              </a:ext>
            </a:extLst>
          </p:cNvPr>
          <p:cNvSpPr/>
          <p:nvPr/>
        </p:nvSpPr>
        <p:spPr>
          <a:xfrm>
            <a:off x="381000" y="1435861"/>
            <a:ext cx="10426338" cy="646331"/>
          </a:xfrm>
          <a:prstGeom prst="rect">
            <a:avLst/>
          </a:prstGeom>
        </p:spPr>
        <p:txBody>
          <a:bodyPr wrap="square">
            <a:spAutoFit/>
          </a:bodyPr>
          <a:lstStyle/>
          <a:p>
            <a:pPr lvl="0" algn="ctr"/>
            <a:r>
              <a:rPr lang="en-US" dirty="0">
                <a:solidFill>
                  <a:srgbClr val="000000"/>
                </a:solidFill>
                <a:latin typeface="IBM Plex Sans" panose="020B0503050203000203" pitchFamily="34" charset="0"/>
              </a:rPr>
              <a:t>Feign starter required at runtime, but not compile time</a:t>
            </a:r>
          </a:p>
          <a:p>
            <a:pPr marL="342900" lvl="0" indent="-342900">
              <a:buFont typeface="Arial" panose="020B0604020202020204" pitchFamily="34" charset="0"/>
              <a:buChar char="•"/>
            </a:pPr>
            <a:endParaRPr lang="en-US" dirty="0">
              <a:solidFill>
                <a:srgbClr val="000000"/>
              </a:solidFill>
              <a:latin typeface="IBM Plex Sans" panose="020B0503050203000203" pitchFamily="34" charset="0"/>
            </a:endParaRPr>
          </a:p>
        </p:txBody>
      </p:sp>
      <p:sp>
        <p:nvSpPr>
          <p:cNvPr id="9" name="TextBox 8">
            <a:extLst>
              <a:ext uri="{FF2B5EF4-FFF2-40B4-BE49-F238E27FC236}">
                <a16:creationId xmlns:a16="http://schemas.microsoft.com/office/drawing/2014/main" id="{2503B9E4-46C7-49BC-94EC-7A29629680CD}"/>
              </a:ext>
            </a:extLst>
          </p:cNvPr>
          <p:cNvSpPr txBox="1"/>
          <p:nvPr/>
        </p:nvSpPr>
        <p:spPr>
          <a:xfrm>
            <a:off x="2531406" y="2082192"/>
            <a:ext cx="6418949" cy="1782257"/>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a:solidFill>
                  <a:srgbClr val="3F7F7F"/>
                </a:solidFill>
                <a:latin typeface="IBM Plex Sans" panose="020B0503050203000203" pitchFamily="34" charset="0"/>
                <a:ea typeface="Consolas" pitchFamily="33"/>
                <a:cs typeface="Consolas" pitchFamily="33"/>
              </a:rPr>
              <a:t>dependencies</a:t>
            </a:r>
            <a:r>
              <a:rPr lang="en-US" sz="1700" dirty="0">
                <a:solidFill>
                  <a:srgbClr val="008080"/>
                </a:solidFill>
                <a:latin typeface="IBM Plex Sans" panose="020B0503050203000203" pitchFamily="34" charset="0"/>
                <a:ea typeface="Consolas" pitchFamily="33"/>
                <a:cs typeface="Consolas" pitchFamily="33"/>
              </a:rPr>
              <a:t>&gt;</a:t>
            </a:r>
          </a:p>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a:solidFill>
                  <a:srgbClr val="3F7F7F"/>
                </a:solidFill>
                <a:latin typeface="IBM Plex Sans" panose="020B0503050203000203" pitchFamily="34" charset="0"/>
                <a:ea typeface="Consolas" pitchFamily="33"/>
                <a:cs typeface="Consolas" pitchFamily="33"/>
              </a:rPr>
              <a:t>dependency</a:t>
            </a:r>
            <a:r>
              <a:rPr lang="en-US" sz="1700" dirty="0">
                <a:solidFill>
                  <a:srgbClr val="008080"/>
                </a:solidFill>
                <a:latin typeface="IBM Plex Sans" panose="020B0503050203000203" pitchFamily="34" charset="0"/>
                <a:ea typeface="Consolas" pitchFamily="33"/>
                <a:cs typeface="Consolas" pitchFamily="33"/>
              </a:rPr>
              <a:t>&gt;</a:t>
            </a:r>
          </a:p>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err="1">
                <a:solidFill>
                  <a:srgbClr val="3F7F7F"/>
                </a:solidFill>
                <a:latin typeface="IBM Plex Sans" panose="020B0503050203000203" pitchFamily="34" charset="0"/>
                <a:ea typeface="Consolas" pitchFamily="33"/>
                <a:cs typeface="Consolas" pitchFamily="33"/>
              </a:rPr>
              <a:t>groupId</a:t>
            </a:r>
            <a:r>
              <a:rPr lang="en-US" sz="1700" dirty="0">
                <a:solidFill>
                  <a:srgbClr val="008080"/>
                </a:solidFill>
                <a:latin typeface="IBM Plex Sans" panose="020B0503050203000203" pitchFamily="34" charset="0"/>
                <a:ea typeface="Consolas" pitchFamily="33"/>
                <a:cs typeface="Consolas" pitchFamily="33"/>
              </a:rPr>
              <a:t>&gt;</a:t>
            </a:r>
            <a:r>
              <a:rPr lang="en-US" sz="1700" dirty="0" err="1">
                <a:solidFill>
                  <a:srgbClr val="000000"/>
                </a:solidFill>
                <a:latin typeface="IBM Plex Sans" panose="020B0503050203000203" pitchFamily="34" charset="0"/>
                <a:ea typeface="Consolas" pitchFamily="33"/>
                <a:cs typeface="Consolas" pitchFamily="33"/>
              </a:rPr>
              <a:t>org.springframework.cloud</a:t>
            </a:r>
            <a:r>
              <a:rPr lang="en-US" sz="1700" dirty="0">
                <a:solidFill>
                  <a:srgbClr val="008080"/>
                </a:solidFill>
                <a:latin typeface="IBM Plex Sans" panose="020B0503050203000203" pitchFamily="34" charset="0"/>
                <a:ea typeface="Consolas" pitchFamily="33"/>
                <a:cs typeface="Consolas" pitchFamily="33"/>
              </a:rPr>
              <a:t>&lt;/</a:t>
            </a:r>
            <a:r>
              <a:rPr lang="en-US" sz="1700" dirty="0" err="1">
                <a:solidFill>
                  <a:srgbClr val="3F7F7F"/>
                </a:solidFill>
                <a:latin typeface="IBM Plex Sans" panose="020B0503050203000203" pitchFamily="34" charset="0"/>
                <a:ea typeface="Consolas" pitchFamily="33"/>
                <a:cs typeface="Consolas" pitchFamily="33"/>
              </a:rPr>
              <a:t>groupId</a:t>
            </a:r>
            <a:r>
              <a:rPr lang="en-US" sz="1700" dirty="0">
                <a:solidFill>
                  <a:srgbClr val="008080"/>
                </a:solidFill>
                <a:latin typeface="IBM Plex Sans" panose="020B0503050203000203" pitchFamily="34" charset="0"/>
                <a:ea typeface="Consolas" pitchFamily="33"/>
                <a:cs typeface="Consolas" pitchFamily="33"/>
              </a:rPr>
              <a:t>&gt;</a:t>
            </a:r>
          </a:p>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err="1">
                <a:solidFill>
                  <a:srgbClr val="3F7F7F"/>
                </a:solidFill>
                <a:latin typeface="IBM Plex Sans" panose="020B0503050203000203" pitchFamily="34" charset="0"/>
                <a:ea typeface="Consolas" pitchFamily="33"/>
                <a:cs typeface="Consolas" pitchFamily="33"/>
              </a:rPr>
              <a:t>artifactId</a:t>
            </a:r>
            <a:r>
              <a:rPr lang="en-US" sz="1700" dirty="0">
                <a:solidFill>
                  <a:srgbClr val="008080"/>
                </a:solidFill>
                <a:latin typeface="IBM Plex Sans" panose="020B0503050203000203" pitchFamily="34" charset="0"/>
                <a:ea typeface="Consolas" pitchFamily="33"/>
                <a:cs typeface="Consolas" pitchFamily="33"/>
              </a:rPr>
              <a:t>&gt;</a:t>
            </a:r>
            <a:r>
              <a:rPr lang="en-US" sz="1700" dirty="0">
                <a:solidFill>
                  <a:srgbClr val="000000"/>
                </a:solidFill>
                <a:latin typeface="IBM Plex Sans" panose="020B0503050203000203" pitchFamily="34" charset="0"/>
                <a:ea typeface="Consolas" pitchFamily="33"/>
                <a:cs typeface="Consolas" pitchFamily="33"/>
              </a:rPr>
              <a:t>spring-cloud-starter-</a:t>
            </a:r>
            <a:r>
              <a:rPr lang="en-US" sz="1700" b="1" dirty="0">
                <a:solidFill>
                  <a:srgbClr val="000000"/>
                </a:solidFill>
                <a:latin typeface="IBM Plex Sans" panose="020B0503050203000203" pitchFamily="34" charset="0"/>
                <a:ea typeface="Consolas" pitchFamily="33"/>
                <a:cs typeface="Consolas" pitchFamily="33"/>
              </a:rPr>
              <a:t>feign</a:t>
            </a:r>
            <a:r>
              <a:rPr lang="en-US" sz="1700" dirty="0">
                <a:solidFill>
                  <a:srgbClr val="008080"/>
                </a:solidFill>
                <a:latin typeface="IBM Plex Sans" panose="020B0503050203000203" pitchFamily="34" charset="0"/>
                <a:ea typeface="Consolas" pitchFamily="33"/>
                <a:cs typeface="Consolas" pitchFamily="33"/>
              </a:rPr>
              <a:t>&lt;/</a:t>
            </a:r>
            <a:r>
              <a:rPr lang="en-US" sz="1700" dirty="0" err="1">
                <a:solidFill>
                  <a:srgbClr val="3F7F7F"/>
                </a:solidFill>
                <a:latin typeface="IBM Plex Sans" panose="020B0503050203000203" pitchFamily="34" charset="0"/>
                <a:ea typeface="Consolas" pitchFamily="33"/>
                <a:cs typeface="Consolas" pitchFamily="33"/>
              </a:rPr>
              <a:t>artifactId</a:t>
            </a:r>
            <a:r>
              <a:rPr lang="en-US" sz="1700" dirty="0">
                <a:solidFill>
                  <a:srgbClr val="008080"/>
                </a:solidFill>
                <a:latin typeface="IBM Plex Sans" panose="020B0503050203000203" pitchFamily="34" charset="0"/>
                <a:ea typeface="Consolas" pitchFamily="33"/>
                <a:cs typeface="Consolas" pitchFamily="33"/>
              </a:rPr>
              <a:t>&gt;</a:t>
            </a:r>
          </a:p>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a:solidFill>
                  <a:srgbClr val="3F7F7F"/>
                </a:solidFill>
                <a:latin typeface="IBM Plex Sans" panose="020B0503050203000203" pitchFamily="34" charset="0"/>
                <a:ea typeface="Consolas" pitchFamily="33"/>
                <a:cs typeface="Consolas" pitchFamily="33"/>
              </a:rPr>
              <a:t>dependency</a:t>
            </a:r>
            <a:r>
              <a:rPr lang="en-US" sz="1700" dirty="0">
                <a:solidFill>
                  <a:srgbClr val="008080"/>
                </a:solidFill>
                <a:latin typeface="IBM Plex Sans" panose="020B0503050203000203" pitchFamily="34" charset="0"/>
                <a:ea typeface="Consolas" pitchFamily="33"/>
                <a:cs typeface="Consolas" pitchFamily="33"/>
              </a:rPr>
              <a:t>&gt;</a:t>
            </a:r>
          </a:p>
          <a:p>
            <a:pPr defTabSz="822960" hangingPunct="0"/>
            <a:r>
              <a:rPr lang="en-US" sz="1700" dirty="0">
                <a:solidFill>
                  <a:srgbClr val="000000"/>
                </a:solidFill>
                <a:latin typeface="IBM Plex Sans" panose="020B0503050203000203" pitchFamily="34" charset="0"/>
                <a:ea typeface="Consolas" pitchFamily="33"/>
                <a:cs typeface="Consolas" pitchFamily="33"/>
              </a:rPr>
              <a:t>	</a:t>
            </a:r>
            <a:r>
              <a:rPr lang="en-US" sz="1700" dirty="0">
                <a:solidFill>
                  <a:srgbClr val="008080"/>
                </a:solidFill>
                <a:latin typeface="IBM Plex Sans" panose="020B0503050203000203" pitchFamily="34" charset="0"/>
                <a:ea typeface="Consolas" pitchFamily="33"/>
                <a:cs typeface="Consolas" pitchFamily="33"/>
              </a:rPr>
              <a:t>&lt;/</a:t>
            </a:r>
            <a:r>
              <a:rPr lang="en-US" sz="1700" dirty="0">
                <a:solidFill>
                  <a:srgbClr val="3F7F7F"/>
                </a:solidFill>
                <a:latin typeface="IBM Plex Sans" panose="020B0503050203000203" pitchFamily="34" charset="0"/>
                <a:ea typeface="Consolas" pitchFamily="33"/>
                <a:cs typeface="Consolas" pitchFamily="33"/>
              </a:rPr>
              <a:t>dependencies</a:t>
            </a:r>
            <a:r>
              <a:rPr lang="en-US" sz="1700" dirty="0">
                <a:solidFill>
                  <a:srgbClr val="008080"/>
                </a:solidFill>
                <a:latin typeface="IBM Plex Sans" panose="020B0503050203000203" pitchFamily="34" charset="0"/>
                <a:ea typeface="Consolas" pitchFamily="33"/>
                <a:cs typeface="Consolas" pitchFamily="33"/>
              </a:rPr>
              <a:t>&gt;</a:t>
            </a:r>
          </a:p>
        </p:txBody>
      </p:sp>
    </p:spTree>
    <p:extLst>
      <p:ext uri="{BB962C8B-B14F-4D97-AF65-F5344CB8AC3E}">
        <p14:creationId xmlns:p14="http://schemas.microsoft.com/office/powerpoint/2010/main" val="1468935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1107996"/>
          </a:xfrm>
          <a:prstGeom prst="rect">
            <a:avLst/>
          </a:prstGeom>
        </p:spPr>
        <p:txBody>
          <a:bodyPr wrap="square">
            <a:spAutoFit/>
          </a:bodyPr>
          <a:lstStyle/>
          <a:p>
            <a:pPr lvl="0"/>
            <a:r>
              <a:rPr lang="en-US" sz="2200" dirty="0">
                <a:solidFill>
                  <a:srgbClr val="FFFFFF"/>
                </a:solidFill>
                <a:latin typeface="IBM Plex Sans" panose="020B0503050203000203" pitchFamily="34" charset="0"/>
              </a:rPr>
              <a:t>Use the feign client to make the call to remote service instead of Ribbon and </a:t>
            </a:r>
            <a:r>
              <a:rPr lang="en-US" sz="2200" dirty="0" err="1">
                <a:solidFill>
                  <a:srgbClr val="FFFFFF"/>
                </a:solidFill>
                <a:latin typeface="IBM Plex Sans" panose="020B0503050203000203" pitchFamily="34" charset="0"/>
              </a:rPr>
              <a:t>Hystrix</a:t>
            </a:r>
            <a:r>
              <a:rPr lang="en-US" sz="2200" dirty="0">
                <a:solidFill>
                  <a:srgbClr val="FFFFFF"/>
                </a:solidFill>
                <a:latin typeface="IBM Plex Sans" panose="020B0503050203000203" pitchFamily="34" charset="0"/>
              </a:rPr>
              <a:t>.</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 Client Side Load Balancing With Feign</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lvl="0" defTabSz="914363">
              <a:spcBef>
                <a:spcPts val="500"/>
              </a:spcBef>
              <a:defRPr/>
            </a:pPr>
            <a:r>
              <a:rPr lang="en-US" sz="1667" dirty="0">
                <a:solidFill>
                  <a:srgbClr val="000000"/>
                </a:solidFill>
              </a:rPr>
              <a:t>In this course, you learned about Feign, and how it provides a very easy way to call RESTful services. Feign integrates with Ribbon and Eureka automatically.</a:t>
            </a:r>
          </a:p>
        </p:txBody>
      </p:sp>
    </p:spTree>
    <p:extLst>
      <p:ext uri="{BB962C8B-B14F-4D97-AF65-F5344CB8AC3E}">
        <p14:creationId xmlns:p14="http://schemas.microsoft.com/office/powerpoint/2010/main" val="315571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 Client Side Load Balancing With Feign</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lvl="0" indent="-285739" defTabSz="914363">
              <a:spcBef>
                <a:spcPts val="500"/>
              </a:spcBef>
              <a:buFont typeface="Arial" panose="020B0604020202020204" pitchFamily="34" charset="0"/>
              <a:buChar char="•"/>
              <a:defRPr/>
            </a:pPr>
            <a:r>
              <a:rPr lang="en-US" sz="1667" dirty="0">
                <a:solidFill>
                  <a:srgbClr val="000000"/>
                </a:solidFill>
              </a:rPr>
              <a:t>Call REST services using the Feign libraries</a:t>
            </a:r>
          </a:p>
          <a:p>
            <a:pPr marL="285739" lvl="0" indent="-285739" defTabSz="914363">
              <a:spcBef>
                <a:spcPts val="500"/>
              </a:spcBef>
              <a:buFont typeface="Arial" panose="020B0604020202020204" pitchFamily="34" charset="0"/>
              <a:buChar char="•"/>
              <a:defRPr/>
            </a:pPr>
            <a:r>
              <a:rPr lang="en-US" sz="1667" dirty="0">
                <a:solidFill>
                  <a:srgbClr val="000000"/>
                </a:solidFill>
              </a:rPr>
              <a:t>Understand how Feign, Ribbon, and Eureka collaborate</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 Client Side Load Balancing With Feign</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 Client Side Load Balancing With Feign</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3407776281"/>
              </p:ext>
            </p:extLst>
          </p:nvPr>
        </p:nvGraphicFramePr>
        <p:xfrm>
          <a:off x="3302000" y="1714500"/>
          <a:ext cx="8509000" cy="947208"/>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Client Side Load Balancing</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Spring Cloud Netflix Feign</a:t>
                      </a:r>
                    </a:p>
                  </a:txBody>
                  <a:tcPr marL="228600" anchor="ctr" horzOverflow="overflow"/>
                </a:tc>
                <a:extLst>
                  <a:ext uri="{0D108BD9-81ED-4DB2-BD59-A6C34878D82A}">
                    <a16:rowId xmlns:a16="http://schemas.microsoft.com/office/drawing/2014/main" val="3187827419"/>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385CA8D-58CF-416B-B964-5A3562C47BC6}"/>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6" name="Title 5">
            <a:extLst>
              <a:ext uri="{FF2B5EF4-FFF2-40B4-BE49-F238E27FC236}">
                <a16:creationId xmlns:a16="http://schemas.microsoft.com/office/drawing/2014/main" id="{A0DC5C41-0547-474C-89D6-E4300AAD2C1C}"/>
              </a:ext>
            </a:extLst>
          </p:cNvPr>
          <p:cNvSpPr>
            <a:spLocks noGrp="1"/>
          </p:cNvSpPr>
          <p:nvPr>
            <p:ph type="title"/>
          </p:nvPr>
        </p:nvSpPr>
        <p:spPr>
          <a:xfrm>
            <a:off x="381000" y="571500"/>
            <a:ext cx="11430000" cy="656409"/>
          </a:xfrm>
        </p:spPr>
        <p:txBody>
          <a:bodyPr/>
          <a:lstStyle/>
          <a:p>
            <a:r>
              <a:rPr lang="en-IN" dirty="0"/>
              <a:t>Feign: What is it?</a:t>
            </a:r>
          </a:p>
        </p:txBody>
      </p:sp>
      <p:sp>
        <p:nvSpPr>
          <p:cNvPr id="16" name="Rectangle 15">
            <a:extLst>
              <a:ext uri="{FF2B5EF4-FFF2-40B4-BE49-F238E27FC236}">
                <a16:creationId xmlns:a16="http://schemas.microsoft.com/office/drawing/2014/main" id="{B6301580-3F0A-47E6-BCE9-559BA42CE73A}"/>
              </a:ext>
            </a:extLst>
          </p:cNvPr>
          <p:cNvSpPr/>
          <p:nvPr/>
        </p:nvSpPr>
        <p:spPr>
          <a:xfrm>
            <a:off x="380999" y="1552027"/>
            <a:ext cx="8867503" cy="1938992"/>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Declarative REST client from Netflix</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Allows you to write calls to REST services with no implementation code</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Alternative to </a:t>
            </a:r>
            <a:r>
              <a:rPr lang="en-US" sz="2000" dirty="0" err="1">
                <a:solidFill>
                  <a:srgbClr val="000000"/>
                </a:solidFill>
                <a:latin typeface="IBM Plex Sans" panose="020B0503050203000203" pitchFamily="34" charset="0"/>
              </a:rPr>
              <a:t>RestTemplate</a:t>
            </a:r>
            <a:r>
              <a:rPr lang="en-US" sz="2000" dirty="0">
                <a:solidFill>
                  <a:srgbClr val="000000"/>
                </a:solidFill>
                <a:latin typeface="IBM Plex Sans" panose="020B0503050203000203" pitchFamily="34" charset="0"/>
              </a:rPr>
              <a:t> (even easier!)</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 Cloud provides easy wrapper for using Feign</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94065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REST Template</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0999" y="1552027"/>
            <a:ext cx="8867503" cy="4031873"/>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Spring's Rest Template provides very easy way to call REST services.</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Still, this code must be:</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Written</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Unit-tested with mocks/stubs</a:t>
            </a:r>
          </a:p>
        </p:txBody>
      </p:sp>
      <p:sp>
        <p:nvSpPr>
          <p:cNvPr id="9" name="TextBox 8">
            <a:extLst>
              <a:ext uri="{FF2B5EF4-FFF2-40B4-BE49-F238E27FC236}">
                <a16:creationId xmlns:a16="http://schemas.microsoft.com/office/drawing/2014/main" id="{8DB77F79-2703-4275-A8C0-C698F544D1D6}"/>
              </a:ext>
            </a:extLst>
          </p:cNvPr>
          <p:cNvSpPr txBox="1"/>
          <p:nvPr/>
        </p:nvSpPr>
        <p:spPr>
          <a:xfrm>
            <a:off x="849519" y="2410379"/>
            <a:ext cx="7324344" cy="1397412"/>
          </a:xfrm>
          <a:prstGeom prst="rect">
            <a:avLst/>
          </a:prstGeom>
          <a:solidFill>
            <a:srgbClr val="FFFFCC"/>
          </a:solidFill>
          <a:ln w="0">
            <a:solidFill>
              <a:srgbClr val="000000"/>
            </a:solidFill>
            <a:prstDash val="solid"/>
          </a:ln>
        </p:spPr>
        <p:txBody>
          <a:bodyPr vert="horz" wrap="none" lIns="81000" tIns="40500" rIns="81000" bIns="40500" anchor="ctr" anchorCtr="0" compatLnSpc="0"/>
          <a:lstStyle/>
          <a:p>
            <a:pPr defTabSz="822960" hangingPunct="0"/>
            <a:r>
              <a:rPr lang="en-US" sz="1800">
                <a:solidFill>
                  <a:srgbClr val="000000"/>
                </a:solidFill>
                <a:latin typeface="IBM Plex Sans" panose="020B0503050203000203" pitchFamily="34" charset="0"/>
                <a:ea typeface="Monaco" pitchFamily="49"/>
                <a:cs typeface="Monaco" pitchFamily="49"/>
              </a:rPr>
              <a:t>	RestTemplate </a:t>
            </a:r>
            <a:r>
              <a:rPr lang="en-US" sz="1800">
                <a:solidFill>
                  <a:srgbClr val="6A3E3E"/>
                </a:solidFill>
                <a:latin typeface="IBM Plex Sans" panose="020B0503050203000203" pitchFamily="34" charset="0"/>
                <a:ea typeface="Monaco" pitchFamily="49"/>
                <a:cs typeface="Monaco" pitchFamily="49"/>
              </a:rPr>
              <a:t>template</a:t>
            </a:r>
            <a:r>
              <a:rPr lang="en-US" sz="1800">
                <a:solidFill>
                  <a:srgbClr val="000000"/>
                </a:solidFill>
                <a:latin typeface="IBM Plex Sans" panose="020B0503050203000203" pitchFamily="34" charset="0"/>
                <a:ea typeface="Monaco" pitchFamily="49"/>
                <a:cs typeface="Monaco" pitchFamily="49"/>
              </a:rPr>
              <a:t> = </a:t>
            </a:r>
            <a:r>
              <a:rPr lang="en-US" sz="1800" b="1">
                <a:solidFill>
                  <a:srgbClr val="7F0055"/>
                </a:solidFill>
                <a:latin typeface="IBM Plex Sans" panose="020B0503050203000203" pitchFamily="34" charset="0"/>
                <a:ea typeface="Monaco" pitchFamily="49"/>
                <a:cs typeface="Monaco" pitchFamily="49"/>
              </a:rPr>
              <a:t>new</a:t>
            </a:r>
            <a:r>
              <a:rPr lang="en-US" sz="1800">
                <a:solidFill>
                  <a:srgbClr val="000000"/>
                </a:solidFill>
                <a:latin typeface="IBM Plex Sans" panose="020B0503050203000203" pitchFamily="34" charset="0"/>
                <a:ea typeface="Monaco" pitchFamily="49"/>
                <a:cs typeface="Monaco" pitchFamily="49"/>
              </a:rPr>
              <a:t> RestTemplate();</a:t>
            </a:r>
          </a:p>
          <a:p>
            <a:pPr defTabSz="822960" hangingPunct="0"/>
            <a:r>
              <a:rPr lang="en-US" sz="1800">
                <a:solidFill>
                  <a:srgbClr val="000000"/>
                </a:solidFill>
                <a:latin typeface="IBM Plex Sans" panose="020B0503050203000203" pitchFamily="34" charset="0"/>
                <a:ea typeface="Monaco" pitchFamily="49"/>
                <a:cs typeface="Monaco" pitchFamily="49"/>
              </a:rPr>
              <a:t>	String </a:t>
            </a:r>
            <a:r>
              <a:rPr lang="en-US" sz="1800">
                <a:solidFill>
                  <a:srgbClr val="6A3E3E"/>
                </a:solidFill>
                <a:latin typeface="IBM Plex Sans" panose="020B0503050203000203" pitchFamily="34" charset="0"/>
                <a:ea typeface="Monaco" pitchFamily="49"/>
                <a:cs typeface="Monaco" pitchFamily="49"/>
              </a:rPr>
              <a:t>url</a:t>
            </a:r>
            <a:r>
              <a:rPr lang="en-US" sz="1800">
                <a:solidFill>
                  <a:srgbClr val="000000"/>
                </a:solidFill>
                <a:latin typeface="IBM Plex Sans" panose="020B0503050203000203" pitchFamily="34" charset="0"/>
                <a:ea typeface="Monaco" pitchFamily="49"/>
                <a:cs typeface="Monaco" pitchFamily="49"/>
              </a:rPr>
              <a:t> = </a:t>
            </a:r>
            <a:r>
              <a:rPr lang="en-US" sz="1800">
                <a:solidFill>
                  <a:srgbClr val="2A00FF"/>
                </a:solidFill>
                <a:latin typeface="IBM Plex Sans" panose="020B0503050203000203" pitchFamily="34" charset="0"/>
                <a:ea typeface="Monaco" pitchFamily="49"/>
                <a:cs typeface="Monaco" pitchFamily="49"/>
              </a:rPr>
              <a:t>"http://inventoryService/{0}"</a:t>
            </a:r>
            <a:r>
              <a:rPr lang="en-US" sz="1800">
                <a:solidFill>
                  <a:srgbClr val="000000"/>
                </a:solidFill>
                <a:latin typeface="IBM Plex Sans" panose="020B0503050203000203" pitchFamily="34" charset="0"/>
                <a:ea typeface="Monaco" pitchFamily="49"/>
                <a:cs typeface="Monaco" pitchFamily="49"/>
              </a:rPr>
              <a:t>;</a:t>
            </a:r>
          </a:p>
          <a:p>
            <a:pPr defTabSz="822960" hangingPunct="0"/>
            <a:r>
              <a:rPr lang="en-US" sz="1800">
                <a:solidFill>
                  <a:srgbClr val="000000"/>
                </a:solidFill>
                <a:latin typeface="IBM Plex Sans" panose="020B0503050203000203" pitchFamily="34" charset="0"/>
                <a:ea typeface="Monaco" pitchFamily="49"/>
                <a:cs typeface="Monaco" pitchFamily="49"/>
              </a:rPr>
              <a:t>	Sku </a:t>
            </a:r>
            <a:r>
              <a:rPr lang="en-US" sz="1800">
                <a:solidFill>
                  <a:srgbClr val="6A3E3E"/>
                </a:solidFill>
                <a:latin typeface="IBM Plex Sans" panose="020B0503050203000203" pitchFamily="34" charset="0"/>
                <a:ea typeface="Monaco" pitchFamily="49"/>
                <a:cs typeface="Monaco" pitchFamily="49"/>
              </a:rPr>
              <a:t>sku</a:t>
            </a:r>
            <a:r>
              <a:rPr lang="en-US" sz="1800">
                <a:solidFill>
                  <a:srgbClr val="000000"/>
                </a:solidFill>
                <a:latin typeface="IBM Plex Sans" panose="020B0503050203000203" pitchFamily="34" charset="0"/>
                <a:ea typeface="Monaco" pitchFamily="49"/>
                <a:cs typeface="Monaco" pitchFamily="49"/>
              </a:rPr>
              <a:t> = </a:t>
            </a:r>
            <a:r>
              <a:rPr lang="en-US" sz="1800">
                <a:solidFill>
                  <a:srgbClr val="6A3E3E"/>
                </a:solidFill>
                <a:latin typeface="IBM Plex Sans" panose="020B0503050203000203" pitchFamily="34" charset="0"/>
                <a:ea typeface="Monaco" pitchFamily="49"/>
                <a:cs typeface="Monaco" pitchFamily="49"/>
              </a:rPr>
              <a:t>template</a:t>
            </a:r>
            <a:r>
              <a:rPr lang="en-US" sz="1800">
                <a:solidFill>
                  <a:srgbClr val="000000"/>
                </a:solidFill>
                <a:latin typeface="IBM Plex Sans" panose="020B0503050203000203" pitchFamily="34" charset="0"/>
                <a:ea typeface="Monaco" pitchFamily="49"/>
                <a:cs typeface="Monaco" pitchFamily="49"/>
              </a:rPr>
              <a:t>.getForObject(</a:t>
            </a:r>
            <a:r>
              <a:rPr lang="en-US" sz="1800">
                <a:solidFill>
                  <a:srgbClr val="6A3E3E"/>
                </a:solidFill>
                <a:latin typeface="IBM Plex Sans" panose="020B0503050203000203" pitchFamily="34" charset="0"/>
                <a:ea typeface="Monaco" pitchFamily="49"/>
                <a:cs typeface="Monaco" pitchFamily="49"/>
              </a:rPr>
              <a:t>url</a:t>
            </a:r>
            <a:r>
              <a:rPr lang="en-US" sz="1800">
                <a:solidFill>
                  <a:srgbClr val="000000"/>
                </a:solidFill>
                <a:latin typeface="IBM Plex Sans" panose="020B0503050203000203" pitchFamily="34" charset="0"/>
                <a:ea typeface="Monaco" pitchFamily="49"/>
                <a:cs typeface="Monaco" pitchFamily="49"/>
              </a:rPr>
              <a:t>,  Sku.</a:t>
            </a:r>
            <a:r>
              <a:rPr lang="en-US" sz="1800" b="1">
                <a:solidFill>
                  <a:srgbClr val="7F0055"/>
                </a:solidFill>
                <a:latin typeface="IBM Plex Sans" panose="020B0503050203000203" pitchFamily="34" charset="0"/>
                <a:ea typeface="Monaco" pitchFamily="49"/>
                <a:cs typeface="Monaco" pitchFamily="49"/>
              </a:rPr>
              <a:t>class</a:t>
            </a:r>
            <a:r>
              <a:rPr lang="en-US" sz="1800">
                <a:solidFill>
                  <a:srgbClr val="000000"/>
                </a:solidFill>
                <a:latin typeface="IBM Plex Sans" panose="020B0503050203000203" pitchFamily="34" charset="0"/>
                <a:ea typeface="Monaco" pitchFamily="49"/>
                <a:cs typeface="Monaco" pitchFamily="49"/>
              </a:rPr>
              <a:t>, 4724352);</a:t>
            </a:r>
          </a:p>
        </p:txBody>
      </p:sp>
      <p:sp>
        <p:nvSpPr>
          <p:cNvPr id="10" name="Freeform: Shape 9">
            <a:extLst>
              <a:ext uri="{FF2B5EF4-FFF2-40B4-BE49-F238E27FC236}">
                <a16:creationId xmlns:a16="http://schemas.microsoft.com/office/drawing/2014/main" id="{A21D5EB3-425C-439C-B89D-69D6CB2CBD2C}"/>
              </a:ext>
            </a:extLst>
          </p:cNvPr>
          <p:cNvSpPr/>
          <p:nvPr/>
        </p:nvSpPr>
        <p:spPr>
          <a:xfrm>
            <a:off x="9425152" y="2162195"/>
            <a:ext cx="2287440" cy="548532"/>
          </a:xfrm>
          <a:custGeom>
            <a:avLst>
              <a:gd name="f0" fmla="val -29119"/>
              <a:gd name="f1" fmla="val 0"/>
              <a:gd name="f2" fmla="val 23614"/>
              <a:gd name="f3" fmla="val -764"/>
              <a:gd name="f4" fmla="val 7076"/>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EEEEEE"/>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Instantiate</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(or dependency inject)</a:t>
            </a:r>
          </a:p>
        </p:txBody>
      </p:sp>
      <p:sp>
        <p:nvSpPr>
          <p:cNvPr id="11" name="Freeform: Shape 10">
            <a:extLst>
              <a:ext uri="{FF2B5EF4-FFF2-40B4-BE49-F238E27FC236}">
                <a16:creationId xmlns:a16="http://schemas.microsoft.com/office/drawing/2014/main" id="{E1FC913F-2CD5-42D8-B230-1D2BEFCE55FB}"/>
              </a:ext>
            </a:extLst>
          </p:cNvPr>
          <p:cNvSpPr/>
          <p:nvPr/>
        </p:nvSpPr>
        <p:spPr>
          <a:xfrm>
            <a:off x="9243711" y="2893463"/>
            <a:ext cx="2287440" cy="548532"/>
          </a:xfrm>
          <a:custGeom>
            <a:avLst>
              <a:gd name="f0" fmla="val -32019"/>
              <a:gd name="f1" fmla="val 0"/>
              <a:gd name="f2" fmla="val 7701"/>
              <a:gd name="f3" fmla="val -764"/>
              <a:gd name="f4" fmla="val 7076"/>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EEEEEE"/>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Provide target URL</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(note the placeholder)</a:t>
            </a:r>
          </a:p>
        </p:txBody>
      </p:sp>
      <p:sp>
        <p:nvSpPr>
          <p:cNvPr id="12" name="Freeform: Shape 11">
            <a:extLst>
              <a:ext uri="{FF2B5EF4-FFF2-40B4-BE49-F238E27FC236}">
                <a16:creationId xmlns:a16="http://schemas.microsoft.com/office/drawing/2014/main" id="{61E3F0C8-077E-42F8-ACFD-4CA3AB2F7B51}"/>
              </a:ext>
            </a:extLst>
          </p:cNvPr>
          <p:cNvSpPr/>
          <p:nvPr/>
        </p:nvSpPr>
        <p:spPr>
          <a:xfrm>
            <a:off x="8009272" y="3625056"/>
            <a:ext cx="3950208" cy="1097388"/>
          </a:xfrm>
          <a:custGeom>
            <a:avLst>
              <a:gd name="f0" fmla="val -3780"/>
              <a:gd name="f1" fmla="val 0"/>
              <a:gd name="f2" fmla="val -490"/>
              <a:gd name="f3" fmla="val -444"/>
              <a:gd name="f4" fmla="val 3531"/>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EEEEEE"/>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Call the URL, provide expected class,</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Provide value for placeholder.</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Template takes care of all HTTP</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and type conversion!</a:t>
            </a:r>
          </a:p>
        </p:txBody>
      </p:sp>
    </p:spTree>
    <p:extLst>
      <p:ext uri="{BB962C8B-B14F-4D97-AF65-F5344CB8AC3E}">
        <p14:creationId xmlns:p14="http://schemas.microsoft.com/office/powerpoint/2010/main" val="175970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Feign Alternative: Declarative Web Service Clients	</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0999" y="1552027"/>
            <a:ext cx="8867503" cy="2985433"/>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How does it work?</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Define interfaces for your REST client code</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Annotate interface with Feign annotation</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Annotate methods with Spring MVC annotations</a:t>
            </a:r>
          </a:p>
          <a:p>
            <a:pPr marL="800100" lvl="1" indent="-342900">
              <a:buFont typeface="Courier New" panose="02070309020205020404" pitchFamily="49" charset="0"/>
              <a:buChar char="o"/>
            </a:pP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Other implementations like JAX/RS pluggable</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 Cloud will implement it at run-time</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Scans for interfaces</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Automatically implements code to call REST service and process response</a:t>
            </a:r>
          </a:p>
        </p:txBody>
      </p:sp>
    </p:spTree>
    <p:extLst>
      <p:ext uri="{BB962C8B-B14F-4D97-AF65-F5344CB8AC3E}">
        <p14:creationId xmlns:p14="http://schemas.microsoft.com/office/powerpoint/2010/main" val="1711440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Client Side Load Balancing With Feign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Feign Interface</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435861"/>
            <a:ext cx="10426338" cy="5062924"/>
          </a:xfrm>
          <a:prstGeom prst="rect">
            <a:avLst/>
          </a:prstGeom>
        </p:spPr>
        <p:txBody>
          <a:bodyPr wrap="square">
            <a:spAutoFit/>
          </a:bodyPr>
          <a:lstStyle/>
          <a:p>
            <a:pPr marL="342900" lvl="0" indent="-342900">
              <a:buFont typeface="Arial" panose="020B0604020202020204" pitchFamily="34" charset="0"/>
              <a:buChar char="•"/>
            </a:pPr>
            <a:r>
              <a:rPr lang="en-US" sz="1900" dirty="0">
                <a:solidFill>
                  <a:srgbClr val="000000"/>
                </a:solidFill>
                <a:latin typeface="IBM Plex Sans" panose="020B0503050203000203" pitchFamily="34" charset="0"/>
              </a:rPr>
              <a:t>Create an Interface, not a Class.</a:t>
            </a: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19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1900" dirty="0">
                <a:solidFill>
                  <a:srgbClr val="000000"/>
                </a:solidFill>
                <a:latin typeface="IBM Plex Sans" panose="020B0503050203000203" pitchFamily="34" charset="0"/>
              </a:rPr>
              <a:t>Server can be written in any technology, not limited to Spring, not limited to Java!</a:t>
            </a:r>
          </a:p>
          <a:p>
            <a:pPr marL="342900" lvl="0" indent="-342900">
              <a:buFont typeface="Arial" panose="020B0604020202020204" pitchFamily="34" charset="0"/>
              <a:buChar char="•"/>
            </a:pPr>
            <a:r>
              <a:rPr lang="en-US" sz="1900" dirty="0">
                <a:solidFill>
                  <a:srgbClr val="000000"/>
                </a:solidFill>
                <a:latin typeface="IBM Plex Sans" panose="020B0503050203000203" pitchFamily="34" charset="0"/>
              </a:rPr>
              <a:t>Note:  No extra dependencies are needed for Feign when using Spring Cloud.</a:t>
            </a:r>
          </a:p>
        </p:txBody>
      </p:sp>
      <p:sp>
        <p:nvSpPr>
          <p:cNvPr id="13" name="TextBox 12">
            <a:extLst>
              <a:ext uri="{FF2B5EF4-FFF2-40B4-BE49-F238E27FC236}">
                <a16:creationId xmlns:a16="http://schemas.microsoft.com/office/drawing/2014/main" id="{0E55A79F-F91E-47A7-9917-38617C8B0889}"/>
              </a:ext>
            </a:extLst>
          </p:cNvPr>
          <p:cNvSpPr txBox="1"/>
          <p:nvPr/>
        </p:nvSpPr>
        <p:spPr>
          <a:xfrm>
            <a:off x="148461" y="2434239"/>
            <a:ext cx="10541340" cy="3327803"/>
          </a:xfrm>
          <a:prstGeom prst="rect">
            <a:avLst/>
          </a:prstGeom>
          <a:solidFill>
            <a:srgbClr val="FFFFCC"/>
          </a:solidFill>
          <a:ln w="0">
            <a:solidFill>
              <a:srgbClr val="000000"/>
            </a:solidFill>
            <a:prstDash val="solid"/>
          </a:ln>
        </p:spPr>
        <p:txBody>
          <a:bodyPr vert="horz" wrap="none" lIns="81000" tIns="40500" rIns="81000" bIns="40500" anchor="ctr" anchorCtr="0" compatLnSpc="0"/>
          <a:lstStyle/>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b="1" dirty="0">
                <a:solidFill>
                  <a:srgbClr val="808080"/>
                </a:solidFill>
                <a:latin typeface="IBM Plex Sans" panose="020B0503050203000203" pitchFamily="34" charset="0"/>
                <a:ea typeface="Monaco" pitchFamily="49"/>
                <a:cs typeface="Monaco" pitchFamily="49"/>
              </a:rPr>
              <a:t>@</a:t>
            </a:r>
            <a:r>
              <a:rPr lang="en-US" sz="1700" b="1" dirty="0" err="1">
                <a:solidFill>
                  <a:srgbClr val="808080"/>
                </a:solidFill>
                <a:latin typeface="IBM Plex Sans" panose="020B0503050203000203" pitchFamily="34" charset="0"/>
                <a:ea typeface="Monaco" pitchFamily="49"/>
                <a:cs typeface="Monaco" pitchFamily="49"/>
              </a:rPr>
              <a:t>FeignClient</a:t>
            </a:r>
            <a:r>
              <a:rPr lang="en-US" sz="1700" b="1" dirty="0">
                <a:solidFill>
                  <a:srgbClr val="333333"/>
                </a:solidFill>
                <a:latin typeface="IBM Plex Sans" panose="020B0503050203000203" pitchFamily="34" charset="0"/>
                <a:ea typeface="Monaco" pitchFamily="49"/>
                <a:cs typeface="Monaco" pitchFamily="49"/>
              </a:rPr>
              <a:t>(</a:t>
            </a:r>
            <a:r>
              <a:rPr lang="en-US" sz="1700" b="1" dirty="0" err="1">
                <a:solidFill>
                  <a:srgbClr val="333333"/>
                </a:solidFill>
                <a:latin typeface="IBM Plex Sans" panose="020B0503050203000203" pitchFamily="34" charset="0"/>
                <a:ea typeface="Monaco" pitchFamily="49"/>
                <a:cs typeface="Monaco" pitchFamily="49"/>
              </a:rPr>
              <a:t>url</a:t>
            </a:r>
            <a:r>
              <a:rPr lang="en-US" sz="1700" b="1" dirty="0">
                <a:solidFill>
                  <a:srgbClr val="333333"/>
                </a:solidFill>
                <a:latin typeface="IBM Plex Sans" panose="020B0503050203000203" pitchFamily="34" charset="0"/>
                <a:ea typeface="Monaco" pitchFamily="49"/>
                <a:cs typeface="Monaco" pitchFamily="49"/>
              </a:rPr>
              <a:t>=</a:t>
            </a:r>
            <a:r>
              <a:rPr lang="en-US" sz="1700" b="1" dirty="0">
                <a:solidFill>
                  <a:srgbClr val="0000FF"/>
                </a:solidFill>
                <a:latin typeface="IBM Plex Sans" panose="020B0503050203000203" pitchFamily="34" charset="0"/>
                <a:ea typeface="Monaco" pitchFamily="49"/>
                <a:cs typeface="Monaco" pitchFamily="49"/>
              </a:rPr>
              <a:t>"localhost:8080/warehouse"</a:t>
            </a:r>
            <a:r>
              <a:rPr lang="en-US" sz="1700" b="1" dirty="0">
                <a:solidFill>
                  <a:srgbClr val="333333"/>
                </a:solidFill>
                <a:latin typeface="IBM Plex Sans" panose="020B0503050203000203" pitchFamily="34" charset="0"/>
                <a:ea typeface="Monaco" pitchFamily="49"/>
                <a:cs typeface="Monaco" pitchFamily="49"/>
              </a:rPr>
              <a:t>)</a:t>
            </a:r>
          </a:p>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dirty="0">
                <a:solidFill>
                  <a:srgbClr val="7E0021"/>
                </a:solidFill>
                <a:latin typeface="IBM Plex Sans" panose="020B0503050203000203" pitchFamily="34" charset="0"/>
                <a:ea typeface="Monaco" pitchFamily="49"/>
                <a:cs typeface="Monaco" pitchFamily="49"/>
              </a:rPr>
              <a:t>public interface</a:t>
            </a:r>
            <a:r>
              <a:rPr lang="en-US" sz="1700" dirty="0">
                <a:solidFill>
                  <a:srgbClr val="333333"/>
                </a:solidFill>
                <a:latin typeface="IBM Plex Sans" panose="020B0503050203000203" pitchFamily="34" charset="0"/>
                <a:ea typeface="Monaco" pitchFamily="49"/>
                <a:cs typeface="Monaco" pitchFamily="49"/>
              </a:rPr>
              <a:t> </a:t>
            </a:r>
            <a:r>
              <a:rPr lang="en-US" sz="1700" dirty="0" err="1">
                <a:solidFill>
                  <a:srgbClr val="333333"/>
                </a:solidFill>
                <a:latin typeface="IBM Plex Sans" panose="020B0503050203000203" pitchFamily="34" charset="0"/>
                <a:ea typeface="Monaco" pitchFamily="49"/>
                <a:cs typeface="Monaco" pitchFamily="49"/>
              </a:rPr>
              <a:t>InventoryClient</a:t>
            </a:r>
            <a:r>
              <a:rPr lang="en-US" sz="1700" dirty="0">
                <a:solidFill>
                  <a:srgbClr val="333333"/>
                </a:solidFill>
                <a:latin typeface="IBM Plex Sans" panose="020B0503050203000203" pitchFamily="34" charset="0"/>
                <a:ea typeface="Monaco" pitchFamily="49"/>
                <a:cs typeface="Monaco" pitchFamily="49"/>
              </a:rPr>
              <a:t> {</a:t>
            </a:r>
          </a:p>
          <a:p>
            <a:pPr defTabSz="822960" hangingPunct="0"/>
            <a:endParaRPr lang="en-US" sz="1700" dirty="0">
              <a:solidFill>
                <a:srgbClr val="333333"/>
              </a:solidFill>
              <a:latin typeface="IBM Plex Sans" panose="020B0503050203000203" pitchFamily="34" charset="0"/>
              <a:ea typeface="Monaco" pitchFamily="49"/>
              <a:cs typeface="Monaco" pitchFamily="49"/>
            </a:endParaRPr>
          </a:p>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dirty="0">
                <a:solidFill>
                  <a:srgbClr val="666666"/>
                </a:solidFill>
                <a:latin typeface="IBM Plex Sans" panose="020B0503050203000203" pitchFamily="34" charset="0"/>
                <a:ea typeface="Monaco" pitchFamily="49"/>
                <a:cs typeface="Monaco" pitchFamily="49"/>
              </a:rPr>
              <a:t>@</a:t>
            </a:r>
            <a:r>
              <a:rPr lang="en-US" sz="1700" dirty="0" err="1">
                <a:solidFill>
                  <a:srgbClr val="666666"/>
                </a:solidFill>
                <a:latin typeface="IBM Plex Sans" panose="020B0503050203000203" pitchFamily="34" charset="0"/>
                <a:ea typeface="Monaco" pitchFamily="49"/>
                <a:cs typeface="Monaco" pitchFamily="49"/>
              </a:rPr>
              <a:t>RequestMapping</a:t>
            </a:r>
            <a:r>
              <a:rPr lang="en-US" sz="1700" dirty="0">
                <a:solidFill>
                  <a:srgbClr val="333333"/>
                </a:solidFill>
                <a:latin typeface="IBM Plex Sans" panose="020B0503050203000203" pitchFamily="34" charset="0"/>
                <a:ea typeface="Monaco" pitchFamily="49"/>
                <a:cs typeface="Monaco" pitchFamily="49"/>
              </a:rPr>
              <a:t>( value=</a:t>
            </a:r>
            <a:r>
              <a:rPr lang="en-US" sz="1700" dirty="0">
                <a:solidFill>
                  <a:srgbClr val="0000FF"/>
                </a:solidFill>
                <a:latin typeface="IBM Plex Sans" panose="020B0503050203000203" pitchFamily="34" charset="0"/>
                <a:ea typeface="Monaco" pitchFamily="49"/>
                <a:cs typeface="Monaco" pitchFamily="49"/>
              </a:rPr>
              <a:t>"/inventory", </a:t>
            </a:r>
            <a:r>
              <a:rPr lang="en-US" sz="1700" dirty="0">
                <a:solidFill>
                  <a:srgbClr val="333333"/>
                </a:solidFill>
                <a:latin typeface="IBM Plex Sans" panose="020B0503050203000203" pitchFamily="34" charset="0"/>
                <a:ea typeface="Monaco" pitchFamily="49"/>
                <a:cs typeface="Monaco" pitchFamily="49"/>
              </a:rPr>
              <a:t>method=</a:t>
            </a:r>
            <a:r>
              <a:rPr lang="en-US" sz="1700" dirty="0" err="1">
                <a:solidFill>
                  <a:srgbClr val="333333"/>
                </a:solidFill>
                <a:latin typeface="IBM Plex Sans" panose="020B0503050203000203" pitchFamily="34" charset="0"/>
                <a:ea typeface="Monaco" pitchFamily="49"/>
                <a:cs typeface="Monaco" pitchFamily="49"/>
              </a:rPr>
              <a:t>RequestMethod.GET</a:t>
            </a:r>
            <a:r>
              <a:rPr lang="en-US" sz="1700" dirty="0">
                <a:solidFill>
                  <a:srgbClr val="333333"/>
                </a:solidFill>
                <a:latin typeface="IBM Plex Sans" panose="020B0503050203000203" pitchFamily="34" charset="0"/>
                <a:ea typeface="Monaco" pitchFamily="49"/>
                <a:cs typeface="Monaco" pitchFamily="49"/>
              </a:rPr>
              <a:t> )</a:t>
            </a:r>
          </a:p>
          <a:p>
            <a:pPr defTabSz="822960" hangingPunct="0"/>
            <a:r>
              <a:rPr lang="en-US" sz="1700" dirty="0">
                <a:solidFill>
                  <a:srgbClr val="333333"/>
                </a:solidFill>
                <a:latin typeface="IBM Plex Sans" panose="020B0503050203000203" pitchFamily="34" charset="0"/>
                <a:ea typeface="Monaco" pitchFamily="49"/>
                <a:cs typeface="Monaco" pitchFamily="49"/>
              </a:rPr>
              <a:t>    List&lt;Item&gt; </a:t>
            </a:r>
            <a:r>
              <a:rPr lang="en-US" sz="1700" dirty="0" err="1">
                <a:solidFill>
                  <a:srgbClr val="333333"/>
                </a:solidFill>
                <a:latin typeface="IBM Plex Sans" panose="020B0503050203000203" pitchFamily="34" charset="0"/>
                <a:ea typeface="Monaco" pitchFamily="49"/>
                <a:cs typeface="Monaco" pitchFamily="49"/>
              </a:rPr>
              <a:t>getItems</a:t>
            </a:r>
            <a:r>
              <a:rPr lang="en-US" sz="1700" dirty="0">
                <a:solidFill>
                  <a:srgbClr val="333333"/>
                </a:solidFill>
                <a:latin typeface="IBM Plex Sans" panose="020B0503050203000203" pitchFamily="34" charset="0"/>
                <a:ea typeface="Monaco" pitchFamily="49"/>
                <a:cs typeface="Monaco" pitchFamily="49"/>
              </a:rPr>
              <a:t>();</a:t>
            </a:r>
          </a:p>
          <a:p>
            <a:pPr defTabSz="822960" hangingPunct="0"/>
            <a:endParaRPr lang="en-US" sz="1700" dirty="0">
              <a:solidFill>
                <a:srgbClr val="333333"/>
              </a:solidFill>
              <a:latin typeface="IBM Plex Sans" panose="020B0503050203000203" pitchFamily="34" charset="0"/>
              <a:ea typeface="Monaco" pitchFamily="49"/>
              <a:cs typeface="Monaco" pitchFamily="49"/>
            </a:endParaRPr>
          </a:p>
          <a:p>
            <a:pPr defTabSz="822960" hangingPunct="0"/>
            <a:r>
              <a:rPr lang="en-US" sz="1700" dirty="0">
                <a:solidFill>
                  <a:srgbClr val="333333"/>
                </a:solidFill>
                <a:latin typeface="IBM Plex Sans" panose="020B0503050203000203" pitchFamily="34" charset="0"/>
                <a:ea typeface="Monaco" pitchFamily="49"/>
                <a:cs typeface="Monaco" pitchFamily="49"/>
              </a:rPr>
              <a:t>    </a:t>
            </a:r>
            <a:r>
              <a:rPr lang="en-US" sz="1700" dirty="0">
                <a:solidFill>
                  <a:srgbClr val="666666"/>
                </a:solidFill>
                <a:latin typeface="IBM Plex Sans" panose="020B0503050203000203" pitchFamily="34" charset="0"/>
                <a:ea typeface="Monaco" pitchFamily="49"/>
                <a:cs typeface="Monaco" pitchFamily="49"/>
              </a:rPr>
              <a:t>@</a:t>
            </a:r>
            <a:r>
              <a:rPr lang="en-US" sz="1700" dirty="0" err="1">
                <a:solidFill>
                  <a:srgbClr val="666666"/>
                </a:solidFill>
                <a:latin typeface="IBM Plex Sans" panose="020B0503050203000203" pitchFamily="34" charset="0"/>
                <a:ea typeface="Monaco" pitchFamily="49"/>
                <a:cs typeface="Monaco" pitchFamily="49"/>
              </a:rPr>
              <a:t>RequestMapping</a:t>
            </a:r>
            <a:r>
              <a:rPr lang="en-US" sz="1700" dirty="0">
                <a:solidFill>
                  <a:srgbClr val="333333"/>
                </a:solidFill>
                <a:latin typeface="IBM Plex Sans" panose="020B0503050203000203" pitchFamily="34" charset="0"/>
                <a:ea typeface="Monaco" pitchFamily="49"/>
                <a:cs typeface="Monaco" pitchFamily="49"/>
              </a:rPr>
              <a:t>( value=</a:t>
            </a:r>
            <a:r>
              <a:rPr lang="en-US" sz="1700" dirty="0">
                <a:solidFill>
                  <a:srgbClr val="0000FF"/>
                </a:solidFill>
                <a:latin typeface="IBM Plex Sans" panose="020B0503050203000203" pitchFamily="34" charset="0"/>
                <a:ea typeface="Monaco" pitchFamily="49"/>
                <a:cs typeface="Monaco" pitchFamily="49"/>
              </a:rPr>
              <a:t>"/inventory/{</a:t>
            </a:r>
            <a:r>
              <a:rPr lang="en-US" sz="1700" dirty="0" err="1">
                <a:solidFill>
                  <a:srgbClr val="0000FF"/>
                </a:solidFill>
                <a:latin typeface="IBM Plex Sans" panose="020B0503050203000203" pitchFamily="34" charset="0"/>
                <a:ea typeface="Monaco" pitchFamily="49"/>
                <a:cs typeface="Monaco" pitchFamily="49"/>
              </a:rPr>
              <a:t>sku</a:t>
            </a:r>
            <a:r>
              <a:rPr lang="en-US" sz="1700" dirty="0">
                <a:solidFill>
                  <a:srgbClr val="0000FF"/>
                </a:solidFill>
                <a:latin typeface="IBM Plex Sans" panose="020B0503050203000203" pitchFamily="34" charset="0"/>
                <a:ea typeface="Monaco" pitchFamily="49"/>
                <a:cs typeface="Monaco" pitchFamily="49"/>
              </a:rPr>
              <a:t>}"</a:t>
            </a:r>
            <a:r>
              <a:rPr lang="en-US" sz="1700" dirty="0">
                <a:solidFill>
                  <a:srgbClr val="333333"/>
                </a:solidFill>
                <a:latin typeface="IBM Plex Sans" panose="020B0503050203000203" pitchFamily="34" charset="0"/>
                <a:ea typeface="Monaco" pitchFamily="49"/>
                <a:cs typeface="Monaco" pitchFamily="49"/>
              </a:rPr>
              <a:t>,  method=</a:t>
            </a:r>
            <a:r>
              <a:rPr lang="en-US" sz="1700" dirty="0" err="1">
                <a:solidFill>
                  <a:srgbClr val="333333"/>
                </a:solidFill>
                <a:latin typeface="IBM Plex Sans" panose="020B0503050203000203" pitchFamily="34" charset="0"/>
                <a:ea typeface="Monaco" pitchFamily="49"/>
                <a:cs typeface="Monaco" pitchFamily="49"/>
              </a:rPr>
              <a:t>RequestMethod.POST</a:t>
            </a:r>
            <a:r>
              <a:rPr lang="en-US" sz="1700" dirty="0">
                <a:solidFill>
                  <a:srgbClr val="333333"/>
                </a:solidFill>
                <a:latin typeface="IBM Plex Sans" panose="020B0503050203000203" pitchFamily="34" charset="0"/>
                <a:ea typeface="Monaco" pitchFamily="49"/>
                <a:cs typeface="Monaco" pitchFamily="49"/>
              </a:rPr>
              <a:t>,</a:t>
            </a:r>
          </a:p>
          <a:p>
            <a:pPr defTabSz="822960" hangingPunct="0"/>
            <a:r>
              <a:rPr lang="en-US" sz="1700" dirty="0">
                <a:solidFill>
                  <a:srgbClr val="333333"/>
                </a:solidFill>
                <a:latin typeface="IBM Plex Sans" panose="020B0503050203000203" pitchFamily="34" charset="0"/>
                <a:ea typeface="Monaco" pitchFamily="49"/>
                <a:cs typeface="Monaco" pitchFamily="49"/>
              </a:rPr>
              <a:t>                                     consumes = </a:t>
            </a:r>
            <a:r>
              <a:rPr lang="en-US" sz="1700" dirty="0">
                <a:solidFill>
                  <a:srgbClr val="0000FF"/>
                </a:solidFill>
                <a:latin typeface="IBM Plex Sans" panose="020B0503050203000203" pitchFamily="34" charset="0"/>
                <a:ea typeface="Monaco" pitchFamily="49"/>
                <a:cs typeface="Monaco" pitchFamily="49"/>
              </a:rPr>
              <a:t>"application/json"</a:t>
            </a:r>
            <a:r>
              <a:rPr lang="en-US" sz="1700" dirty="0">
                <a:solidFill>
                  <a:srgbClr val="333333"/>
                </a:solidFill>
                <a:latin typeface="IBM Plex Sans" panose="020B0503050203000203" pitchFamily="34" charset="0"/>
                <a:ea typeface="Monaco" pitchFamily="49"/>
                <a:cs typeface="Monaco" pitchFamily="49"/>
              </a:rPr>
              <a:t>)</a:t>
            </a:r>
          </a:p>
          <a:p>
            <a:pPr defTabSz="822960" hangingPunct="0"/>
            <a:r>
              <a:rPr lang="en-US" sz="1700" dirty="0">
                <a:solidFill>
                  <a:srgbClr val="333333"/>
                </a:solidFill>
                <a:latin typeface="IBM Plex Sans" panose="020B0503050203000203" pitchFamily="34" charset="0"/>
                <a:ea typeface="Monaco" pitchFamily="49"/>
                <a:cs typeface="Monaco" pitchFamily="49"/>
              </a:rPr>
              <a:t>    void update(</a:t>
            </a:r>
            <a:r>
              <a:rPr lang="en-US" sz="1700" dirty="0">
                <a:solidFill>
                  <a:srgbClr val="666666"/>
                </a:solidFill>
                <a:latin typeface="IBM Plex Sans" panose="020B0503050203000203" pitchFamily="34" charset="0"/>
                <a:ea typeface="Monaco" pitchFamily="49"/>
                <a:cs typeface="Monaco" pitchFamily="49"/>
              </a:rPr>
              <a:t>@</a:t>
            </a:r>
            <a:r>
              <a:rPr lang="en-US" sz="1700" dirty="0" err="1">
                <a:solidFill>
                  <a:srgbClr val="666666"/>
                </a:solidFill>
                <a:latin typeface="IBM Plex Sans" panose="020B0503050203000203" pitchFamily="34" charset="0"/>
                <a:ea typeface="Monaco" pitchFamily="49"/>
                <a:cs typeface="Monaco" pitchFamily="49"/>
              </a:rPr>
              <a:t>PathVariable</a:t>
            </a:r>
            <a:r>
              <a:rPr lang="en-US" sz="1700" dirty="0">
                <a:solidFill>
                  <a:srgbClr val="333333"/>
                </a:solidFill>
                <a:latin typeface="IBM Plex Sans" panose="020B0503050203000203" pitchFamily="34" charset="0"/>
                <a:ea typeface="Monaco" pitchFamily="49"/>
                <a:cs typeface="Monaco" pitchFamily="49"/>
              </a:rPr>
              <a:t>(</a:t>
            </a:r>
            <a:r>
              <a:rPr lang="en-US" sz="1700" dirty="0">
                <a:solidFill>
                  <a:srgbClr val="0000FF"/>
                </a:solidFill>
                <a:latin typeface="IBM Plex Sans" panose="020B0503050203000203" pitchFamily="34" charset="0"/>
                <a:ea typeface="Monaco" pitchFamily="49"/>
                <a:cs typeface="Monaco" pitchFamily="49"/>
              </a:rPr>
              <a:t>"</a:t>
            </a:r>
            <a:r>
              <a:rPr lang="en-US" sz="1700" dirty="0" err="1">
                <a:solidFill>
                  <a:srgbClr val="0000FF"/>
                </a:solidFill>
                <a:latin typeface="IBM Plex Sans" panose="020B0503050203000203" pitchFamily="34" charset="0"/>
                <a:ea typeface="Monaco" pitchFamily="49"/>
                <a:cs typeface="Monaco" pitchFamily="49"/>
              </a:rPr>
              <a:t>sku</a:t>
            </a:r>
            <a:r>
              <a:rPr lang="en-US" sz="1700" dirty="0">
                <a:solidFill>
                  <a:srgbClr val="0000FF"/>
                </a:solidFill>
                <a:latin typeface="IBM Plex Sans" panose="020B0503050203000203" pitchFamily="34" charset="0"/>
                <a:ea typeface="Monaco" pitchFamily="49"/>
                <a:cs typeface="Monaco" pitchFamily="49"/>
              </a:rPr>
              <a:t>")</a:t>
            </a:r>
            <a:r>
              <a:rPr lang="en-US" sz="1700" dirty="0">
                <a:solidFill>
                  <a:srgbClr val="333333"/>
                </a:solidFill>
                <a:latin typeface="IBM Plex Sans" panose="020B0503050203000203" pitchFamily="34" charset="0"/>
                <a:ea typeface="Monaco" pitchFamily="49"/>
                <a:cs typeface="Monaco" pitchFamily="49"/>
              </a:rPr>
              <a:t> Long </a:t>
            </a:r>
            <a:r>
              <a:rPr lang="en-US" sz="1700" dirty="0" err="1">
                <a:solidFill>
                  <a:srgbClr val="333333"/>
                </a:solidFill>
                <a:latin typeface="IBM Plex Sans" panose="020B0503050203000203" pitchFamily="34" charset="0"/>
                <a:ea typeface="Monaco" pitchFamily="49"/>
                <a:cs typeface="Monaco" pitchFamily="49"/>
              </a:rPr>
              <a:t>sku</a:t>
            </a:r>
            <a:r>
              <a:rPr lang="en-US" sz="1700" dirty="0">
                <a:solidFill>
                  <a:srgbClr val="333333"/>
                </a:solidFill>
                <a:latin typeface="IBM Plex Sans" panose="020B0503050203000203" pitchFamily="34" charset="0"/>
                <a:ea typeface="Monaco" pitchFamily="49"/>
                <a:cs typeface="Monaco" pitchFamily="49"/>
              </a:rPr>
              <a:t>, </a:t>
            </a:r>
            <a:r>
              <a:rPr lang="en-US" sz="1700" dirty="0">
                <a:solidFill>
                  <a:srgbClr val="666666"/>
                </a:solidFill>
                <a:latin typeface="IBM Plex Sans" panose="020B0503050203000203" pitchFamily="34" charset="0"/>
                <a:ea typeface="Monaco" pitchFamily="49"/>
                <a:cs typeface="Monaco" pitchFamily="49"/>
              </a:rPr>
              <a:t>@</a:t>
            </a:r>
            <a:r>
              <a:rPr lang="en-US" sz="1700" dirty="0" err="1">
                <a:solidFill>
                  <a:srgbClr val="666666"/>
                </a:solidFill>
                <a:latin typeface="IBM Plex Sans" panose="020B0503050203000203" pitchFamily="34" charset="0"/>
                <a:ea typeface="Monaco" pitchFamily="49"/>
                <a:cs typeface="Monaco" pitchFamily="49"/>
              </a:rPr>
              <a:t>RequestBody</a:t>
            </a:r>
            <a:r>
              <a:rPr lang="en-US" sz="1700" dirty="0">
                <a:solidFill>
                  <a:srgbClr val="666666"/>
                </a:solidFill>
                <a:latin typeface="IBM Plex Sans" panose="020B0503050203000203" pitchFamily="34" charset="0"/>
                <a:ea typeface="Monaco" pitchFamily="49"/>
                <a:cs typeface="Monaco" pitchFamily="49"/>
              </a:rPr>
              <a:t> </a:t>
            </a:r>
            <a:r>
              <a:rPr lang="en-US" sz="1700" dirty="0">
                <a:solidFill>
                  <a:srgbClr val="333333"/>
                </a:solidFill>
                <a:latin typeface="IBM Plex Sans" panose="020B0503050203000203" pitchFamily="34" charset="0"/>
                <a:ea typeface="Monaco" pitchFamily="49"/>
                <a:cs typeface="Monaco" pitchFamily="49"/>
              </a:rPr>
              <a:t>Item item);</a:t>
            </a:r>
          </a:p>
          <a:p>
            <a:pPr defTabSz="822960" hangingPunct="0"/>
            <a:r>
              <a:rPr lang="en-US" sz="1700" dirty="0">
                <a:solidFill>
                  <a:srgbClr val="333333"/>
                </a:solidFill>
                <a:latin typeface="IBM Plex Sans" panose="020B0503050203000203" pitchFamily="34" charset="0"/>
                <a:ea typeface="Monaco" pitchFamily="49"/>
                <a:cs typeface="Monaco" pitchFamily="49"/>
              </a:rPr>
              <a:t> }</a:t>
            </a:r>
          </a:p>
        </p:txBody>
      </p:sp>
      <p:sp>
        <p:nvSpPr>
          <p:cNvPr id="14" name="Straight Connector 13">
            <a:extLst>
              <a:ext uri="{FF2B5EF4-FFF2-40B4-BE49-F238E27FC236}">
                <a16:creationId xmlns:a16="http://schemas.microsoft.com/office/drawing/2014/main" id="{296CAF4B-2634-4A5E-A504-E55144C13D9F}"/>
              </a:ext>
            </a:extLst>
          </p:cNvPr>
          <p:cNvSpPr/>
          <p:nvPr/>
        </p:nvSpPr>
        <p:spPr>
          <a:xfrm flipH="1">
            <a:off x="1971933" y="2310470"/>
            <a:ext cx="617544" cy="343440"/>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5" name="Rectangle 14">
            <a:extLst>
              <a:ext uri="{FF2B5EF4-FFF2-40B4-BE49-F238E27FC236}">
                <a16:creationId xmlns:a16="http://schemas.microsoft.com/office/drawing/2014/main" id="{BF487792-5856-42C3-8317-20B7ABA5294A}"/>
              </a:ext>
            </a:extLst>
          </p:cNvPr>
          <p:cNvSpPr/>
          <p:nvPr/>
        </p:nvSpPr>
        <p:spPr>
          <a:xfrm>
            <a:off x="2238260" y="1903526"/>
            <a:ext cx="5863428" cy="439344"/>
          </a:xfrm>
          <a:prstGeom prst="rect">
            <a:avLst/>
          </a:prstGeom>
          <a:solidFill>
            <a:srgbClr val="FFFFFF"/>
          </a:solidFill>
          <a:ln w="0">
            <a:solidFill>
              <a:srgbClr val="800000"/>
            </a:solidFill>
            <a:prstDash val="solid"/>
          </a:ln>
        </p:spPr>
        <p:txBody>
          <a:bodyPr vert="horz" wrap="none" lIns="81000" tIns="40500" rIns="81000" bIns="40500" anchor="ctr" anchorCtr="0" compatLnSpc="0"/>
          <a:lstStyle/>
          <a:p>
            <a:pPr algn="ctr" defTabSz="822960" hangingPunct="0"/>
            <a:r>
              <a:rPr lang="en-US" sz="1800" dirty="0">
                <a:solidFill>
                  <a:srgbClr val="800000"/>
                </a:solidFill>
                <a:latin typeface="IBM Plex Sans" panose="020B0503050203000203" pitchFamily="34" charset="0"/>
                <a:ea typeface="Microsoft YaHei" pitchFamily="2"/>
                <a:cs typeface="Mangal" pitchFamily="2"/>
              </a:rPr>
              <a:t>Marks interface to be implemented by Feign/Spring</a:t>
            </a:r>
          </a:p>
        </p:txBody>
      </p:sp>
      <p:sp>
        <p:nvSpPr>
          <p:cNvPr id="16" name="Straight Connector 15">
            <a:extLst>
              <a:ext uri="{FF2B5EF4-FFF2-40B4-BE49-F238E27FC236}">
                <a16:creationId xmlns:a16="http://schemas.microsoft.com/office/drawing/2014/main" id="{27D15AB7-F482-4F62-8704-D482DB841A49}"/>
              </a:ext>
            </a:extLst>
          </p:cNvPr>
          <p:cNvSpPr/>
          <p:nvPr/>
        </p:nvSpPr>
        <p:spPr>
          <a:xfrm flipH="1">
            <a:off x="5540460" y="2927366"/>
            <a:ext cx="1184868" cy="0"/>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7" name="Rectangle 16">
            <a:extLst>
              <a:ext uri="{FF2B5EF4-FFF2-40B4-BE49-F238E27FC236}">
                <a16:creationId xmlns:a16="http://schemas.microsoft.com/office/drawing/2014/main" id="{563FBA95-08A9-40CC-8403-B994454C0CA2}"/>
              </a:ext>
            </a:extLst>
          </p:cNvPr>
          <p:cNvSpPr/>
          <p:nvPr/>
        </p:nvSpPr>
        <p:spPr>
          <a:xfrm>
            <a:off x="6757404" y="2668490"/>
            <a:ext cx="4648104" cy="548532"/>
          </a:xfrm>
          <a:prstGeom prst="rect">
            <a:avLst/>
          </a:prstGeom>
          <a:solidFill>
            <a:srgbClr val="FFFFFF"/>
          </a:solidFill>
          <a:ln w="0">
            <a:solidFill>
              <a:srgbClr val="800000"/>
            </a:solidFill>
            <a:prstDash val="solid"/>
          </a:ln>
        </p:spPr>
        <p:txBody>
          <a:bodyPr vert="horz" wrap="none" lIns="81000" tIns="40500" rIns="81000" bIns="40500" anchor="ctr" anchorCtr="0" compatLnSpc="0"/>
          <a:lstStyle/>
          <a:p>
            <a:pPr algn="ctr" defTabSz="822960" hangingPunct="0"/>
            <a:r>
              <a:rPr lang="en-US" sz="1700" dirty="0">
                <a:solidFill>
                  <a:srgbClr val="800000"/>
                </a:solidFill>
                <a:latin typeface="IBM Plex Sans" panose="020B0503050203000203" pitchFamily="34" charset="0"/>
                <a:ea typeface="Microsoft YaHei" pitchFamily="2"/>
                <a:cs typeface="Mangal" pitchFamily="2"/>
              </a:rPr>
              <a:t>Base URL</a:t>
            </a:r>
          </a:p>
          <a:p>
            <a:pPr algn="ctr" defTabSz="822960" hangingPunct="0"/>
            <a:r>
              <a:rPr lang="en-US" sz="1700" dirty="0">
                <a:solidFill>
                  <a:srgbClr val="800000"/>
                </a:solidFill>
                <a:latin typeface="IBM Plex Sans" panose="020B0503050203000203" pitchFamily="34" charset="0"/>
                <a:ea typeface="Microsoft YaHei" pitchFamily="2"/>
                <a:cs typeface="Mangal" pitchFamily="2"/>
              </a:rPr>
              <a:t>(We will replace this later with Eureka client ID!)</a:t>
            </a:r>
          </a:p>
        </p:txBody>
      </p:sp>
      <p:sp>
        <p:nvSpPr>
          <p:cNvPr id="18" name="Straight Connector 17">
            <a:extLst>
              <a:ext uri="{FF2B5EF4-FFF2-40B4-BE49-F238E27FC236}">
                <a16:creationId xmlns:a16="http://schemas.microsoft.com/office/drawing/2014/main" id="{7162AE01-BD76-464C-AA08-56006B6998C5}"/>
              </a:ext>
            </a:extLst>
          </p:cNvPr>
          <p:cNvSpPr/>
          <p:nvPr/>
        </p:nvSpPr>
        <p:spPr>
          <a:xfrm flipH="1">
            <a:off x="8064600" y="4028318"/>
            <a:ext cx="658368" cy="252396"/>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9" name="Straight Connector 18">
            <a:extLst>
              <a:ext uri="{FF2B5EF4-FFF2-40B4-BE49-F238E27FC236}">
                <a16:creationId xmlns:a16="http://schemas.microsoft.com/office/drawing/2014/main" id="{7C8431CB-6825-4846-80B2-914C3A29FC66}"/>
              </a:ext>
            </a:extLst>
          </p:cNvPr>
          <p:cNvSpPr/>
          <p:nvPr/>
        </p:nvSpPr>
        <p:spPr>
          <a:xfrm flipH="1" flipV="1">
            <a:off x="7900008" y="3701402"/>
            <a:ext cx="1435644" cy="326916"/>
          </a:xfrm>
          <a:prstGeom prst="line">
            <a:avLst/>
          </a:prstGeom>
          <a:noFill/>
          <a:ln w="0">
            <a:solidFill>
              <a:srgbClr val="8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20" name="Rectangle 19">
            <a:extLst>
              <a:ext uri="{FF2B5EF4-FFF2-40B4-BE49-F238E27FC236}">
                <a16:creationId xmlns:a16="http://schemas.microsoft.com/office/drawing/2014/main" id="{10D60A1D-4C65-4F92-8402-7710AA9A47C7}"/>
              </a:ext>
            </a:extLst>
          </p:cNvPr>
          <p:cNvSpPr/>
          <p:nvPr/>
        </p:nvSpPr>
        <p:spPr>
          <a:xfrm>
            <a:off x="8518848" y="3620078"/>
            <a:ext cx="2773440" cy="648324"/>
          </a:xfrm>
          <a:prstGeom prst="rect">
            <a:avLst/>
          </a:prstGeom>
          <a:solidFill>
            <a:srgbClr val="FFFFFF"/>
          </a:solidFill>
          <a:ln w="0">
            <a:solidFill>
              <a:srgbClr val="800000"/>
            </a:solidFill>
            <a:prstDash val="solid"/>
          </a:ln>
        </p:spPr>
        <p:txBody>
          <a:bodyPr vert="horz" wrap="none" lIns="81000" tIns="40500" rIns="81000" bIns="40500" anchor="ctr" anchorCtr="0" compatLnSpc="0"/>
          <a:lstStyle/>
          <a:p>
            <a:pPr algn="ctr" defTabSz="822960" hangingPunct="0"/>
            <a:r>
              <a:rPr lang="en-US" sz="1700" dirty="0">
                <a:solidFill>
                  <a:srgbClr val="800000"/>
                </a:solidFill>
                <a:latin typeface="IBM Plex Sans" panose="020B0503050203000203" pitchFamily="34" charset="0"/>
                <a:ea typeface="Microsoft YaHei" pitchFamily="2"/>
                <a:cs typeface="Mangal" pitchFamily="2"/>
              </a:rPr>
              <a:t>Ordinary, Spring MVC</a:t>
            </a:r>
          </a:p>
          <a:p>
            <a:pPr algn="ctr" defTabSz="822960" hangingPunct="0"/>
            <a:r>
              <a:rPr lang="en-US" sz="1700" dirty="0">
                <a:solidFill>
                  <a:srgbClr val="800000"/>
                </a:solidFill>
                <a:latin typeface="IBM Plex Sans" panose="020B0503050203000203" pitchFamily="34" charset="0"/>
                <a:ea typeface="Microsoft YaHei" pitchFamily="2"/>
                <a:cs typeface="Mangal" pitchFamily="2"/>
              </a:rPr>
              <a:t>mapping metadata</a:t>
            </a:r>
          </a:p>
        </p:txBody>
      </p:sp>
    </p:spTree>
    <p:extLst>
      <p:ext uri="{BB962C8B-B14F-4D97-AF65-F5344CB8AC3E}">
        <p14:creationId xmlns:p14="http://schemas.microsoft.com/office/powerpoint/2010/main" val="3401370886"/>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4784</TotalTime>
  <Words>2870</Words>
  <Application>Microsoft Office PowerPoint</Application>
  <PresentationFormat>Widescreen</PresentationFormat>
  <Paragraphs>283</Paragraphs>
  <Slides>18</Slides>
  <Notes>9</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18</vt:i4>
      </vt:variant>
    </vt:vector>
  </HeadingPairs>
  <TitlesOfParts>
    <vt:vector size="34"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Client Side Load Balancing With Feign  Audience: Developer</vt:lpstr>
      <vt:lpstr>Introduction</vt:lpstr>
      <vt:lpstr>Agenda</vt:lpstr>
      <vt:lpstr>Objectives</vt:lpstr>
      <vt:lpstr>Topics</vt:lpstr>
      <vt:lpstr>Feign: What is it?</vt:lpstr>
      <vt:lpstr>Spring REST Template</vt:lpstr>
      <vt:lpstr>Feign Alternative: Declarative Web Service Clients </vt:lpstr>
      <vt:lpstr>Feign Interface</vt:lpstr>
      <vt:lpstr>Runtime Implementations</vt:lpstr>
      <vt:lpstr>What does @EnableFeignClients do?</vt:lpstr>
      <vt:lpstr>Ribbon and Eureka: Where do they fit in?</vt:lpstr>
      <vt:lpstr>Runtime Dependency</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380</cp:revision>
  <dcterms:created xsi:type="dcterms:W3CDTF">2020-06-25T11:01:55Z</dcterms:created>
  <dcterms:modified xsi:type="dcterms:W3CDTF">2020-08-07T14:32:45Z</dcterms:modified>
</cp:coreProperties>
</file>